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3637-B0C7-4860-B741-873769AA514E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9CA7-7ABC-43ED-8D30-42470D4802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3637-B0C7-4860-B741-873769AA514E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9CA7-7ABC-43ED-8D30-42470D4802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3637-B0C7-4860-B741-873769AA514E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9CA7-7ABC-43ED-8D30-42470D4802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3637-B0C7-4860-B741-873769AA514E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9CA7-7ABC-43ED-8D30-42470D4802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3637-B0C7-4860-B741-873769AA514E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9CA7-7ABC-43ED-8D30-42470D4802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3637-B0C7-4860-B741-873769AA514E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9CA7-7ABC-43ED-8D30-42470D4802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3637-B0C7-4860-B741-873769AA514E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9CA7-7ABC-43ED-8D30-42470D4802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3637-B0C7-4860-B741-873769AA514E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9CA7-7ABC-43ED-8D30-42470D4802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3637-B0C7-4860-B741-873769AA514E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9CA7-7ABC-43ED-8D30-42470D4802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3637-B0C7-4860-B741-873769AA514E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9CA7-7ABC-43ED-8D30-42470D4802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3637-B0C7-4860-B741-873769AA514E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9CA7-7ABC-43ED-8D30-42470D4802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C3637-B0C7-4860-B741-873769AA514E}" type="datetimeFigureOut">
              <a:rPr lang="fr-FR" smtClean="0"/>
              <a:t>16/03/2018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69CA7-7ABC-43ED-8D30-42470D48029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00811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fr-FR" sz="4800" dirty="0" smtClean="0">
                <a:solidFill>
                  <a:srgbClr val="89B6DF"/>
                </a:solidFill>
              </a:rPr>
              <a:t>Désir de procréer et </a:t>
            </a:r>
            <a:r>
              <a:rPr lang="fr-FR" sz="4800" dirty="0" smtClean="0">
                <a:solidFill>
                  <a:srgbClr val="89B6DF"/>
                </a:solidFill>
              </a:rPr>
              <a:t>sophrologie, un</a:t>
            </a:r>
            <a:br>
              <a:rPr lang="fr-FR" sz="4800" dirty="0" smtClean="0">
                <a:solidFill>
                  <a:srgbClr val="89B6DF"/>
                </a:solidFill>
              </a:rPr>
            </a:br>
            <a:r>
              <a:rPr lang="fr-FR" sz="4800" dirty="0" smtClean="0">
                <a:solidFill>
                  <a:srgbClr val="89B6DF"/>
                </a:solidFill>
              </a:rPr>
              <a:t>duo gagnant</a:t>
            </a:r>
            <a:endParaRPr lang="fr-FR" sz="4800" dirty="0">
              <a:solidFill>
                <a:srgbClr val="89B6DF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107504" y="0"/>
            <a:ext cx="7592888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71875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B5216B"/>
                </a:solidFill>
                <a:latin typeface="Arno Pro" pitchFamily="18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B5216B"/>
                </a:solidFill>
                <a:latin typeface="Arno Pro" pitchFamily="18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B5216B"/>
                </a:solidFill>
                <a:latin typeface="Arno Pro" pitchFamily="18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B5216B"/>
                </a:solidFill>
                <a:latin typeface="Arno Pro" pitchFamily="18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B5216B"/>
                </a:solidFill>
                <a:latin typeface="Arno Pro" pitchFamily="18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B5216B"/>
                </a:solidFill>
                <a:latin typeface="Arno Pro" pitchFamily="18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B5216B"/>
                </a:solidFill>
                <a:latin typeface="Arno Pro" pitchFamily="18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B5216B"/>
                </a:solidFill>
                <a:latin typeface="Arno Pro" pitchFamily="18" charset="0"/>
                <a:cs typeface="Arial" charset="0"/>
              </a:defRPr>
            </a:lvl9pPr>
          </a:lstStyle>
          <a:p>
            <a:pPr algn="l"/>
            <a:r>
              <a:rPr lang="fr-FR" sz="2800" i="1" kern="0" dirty="0" smtClean="0">
                <a:solidFill>
                  <a:srgbClr val="89B6DF"/>
                </a:solidFill>
              </a:rPr>
              <a:t>Cigognes de l’espoir</a:t>
            </a:r>
            <a:endParaRPr lang="fr-FR" sz="2800" i="1" kern="0" dirty="0">
              <a:solidFill>
                <a:srgbClr val="89B6DF"/>
              </a:solidFill>
            </a:endParaRPr>
          </a:p>
        </p:txBody>
      </p:sp>
      <p:sp>
        <p:nvSpPr>
          <p:cNvPr id="8" name="Espace réservé du contenu 2"/>
          <p:cNvSpPr txBox="1"/>
          <p:nvPr/>
        </p:nvSpPr>
        <p:spPr>
          <a:xfrm>
            <a:off x="251520" y="3717032"/>
            <a:ext cx="4608512" cy="1800200"/>
          </a:xfrm>
          <a:prstGeom prst="rect">
            <a:avLst/>
          </a:prstGeom>
          <a:noFill/>
          <a:ln>
            <a:noFill/>
          </a:ln>
        </p:spPr>
        <p:txBody>
          <a:bodyPr vert="horz" wrap="square" lIns="81639" tIns="40820" rIns="81639" bIns="40820" anchor="t" anchorCtr="0" compatLnSpc="0"/>
          <a:lstStyle/>
          <a:p>
            <a:pPr hangingPunct="0">
              <a:spcBef>
                <a:spcPts val="0"/>
              </a:spcBef>
              <a:spcAft>
                <a:spcPts val="1285"/>
              </a:spcAft>
              <a:buSzPct val="45000"/>
            </a:pPr>
            <a:r>
              <a:rPr lang="fr-FR" sz="2400" i="1" dirty="0" smtClean="0"/>
              <a:t>« T</a:t>
            </a:r>
            <a:r>
              <a:rPr lang="fr-FR" sz="2400" i="1" dirty="0" smtClean="0">
                <a:latin typeface="Calibri" pitchFamily="34" charset="0"/>
              </a:rPr>
              <a:t>ous les hommes pensent que le bonheur se trouve au sommet de la montagne, alors qu’il réside dans la façon de la gravir. »</a:t>
            </a:r>
          </a:p>
          <a:p>
            <a:pPr hangingPunct="0">
              <a:spcBef>
                <a:spcPts val="0"/>
              </a:spcBef>
              <a:spcAft>
                <a:spcPts val="1285"/>
              </a:spcAft>
              <a:buSzPct val="45000"/>
            </a:pPr>
            <a:r>
              <a:rPr lang="fr-FR" sz="2400" i="1" dirty="0" smtClean="0">
                <a:solidFill>
                  <a:srgbClr val="89B6DF"/>
                </a:solidFill>
                <a:latin typeface="Arno Pro" pitchFamily="18"/>
                <a:ea typeface="Arial Unicode MS" pitchFamily="2"/>
                <a:cs typeface="Arial" pitchFamily="2"/>
              </a:rPr>
              <a:t>Confucius</a:t>
            </a:r>
            <a:endParaRPr lang="fr-FR" sz="2200" dirty="0">
              <a:solidFill>
                <a:srgbClr val="89B6DF"/>
              </a:solidFill>
              <a:latin typeface="Arno Pro" pitchFamily="18"/>
              <a:ea typeface="Arial Unicode MS" pitchFamily="2"/>
              <a:cs typeface="Arial" pitchFamily="2"/>
            </a:endParaRPr>
          </a:p>
        </p:txBody>
      </p:sp>
      <p:pic>
        <p:nvPicPr>
          <p:cNvPr id="108546" name="Picture 2" descr="D:\Sophro\Colomiers\Roussillon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005064"/>
            <a:ext cx="3076575" cy="1771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2448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23528" y="1196752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Sophrologie </a:t>
            </a:r>
            <a:r>
              <a:rPr lang="fr-FR" sz="2000" dirty="0" smtClean="0"/>
              <a:t>: trouver l’harmonie entre son corps, son esprit, son cœur par l’écoute de soi. Etre </a:t>
            </a:r>
            <a:r>
              <a:rPr lang="fr-FR" sz="2000" dirty="0" smtClean="0"/>
              <a:t>serein dans </a:t>
            </a:r>
            <a:r>
              <a:rPr lang="fr-FR" sz="2000" dirty="0" smtClean="0"/>
              <a:t>l’instant </a:t>
            </a:r>
            <a:r>
              <a:rPr lang="fr-FR" sz="2000" dirty="0" smtClean="0"/>
              <a:t>présent.</a:t>
            </a:r>
            <a:endParaRPr lang="fr-FR" sz="2000" dirty="0" smtClean="0"/>
          </a:p>
          <a:p>
            <a:endParaRPr lang="fr-FR" sz="2000" dirty="0" smtClean="0"/>
          </a:p>
          <a:p>
            <a:r>
              <a:rPr lang="fr-FR" sz="2000" dirty="0" smtClean="0"/>
              <a:t>Comment  ? Par des exercices simples </a:t>
            </a:r>
            <a:r>
              <a:rPr lang="fr-FR" sz="2000" dirty="0" smtClean="0"/>
              <a:t>à </a:t>
            </a:r>
            <a:r>
              <a:rPr lang="fr-FR" sz="2000" dirty="0" smtClean="0"/>
              <a:t>intégrer dans son quotidien.</a:t>
            </a:r>
            <a:endParaRPr lang="fr-FR" sz="2000" dirty="0"/>
          </a:p>
        </p:txBody>
      </p:sp>
      <p:sp>
        <p:nvSpPr>
          <p:cNvPr id="8" name="Rectangle 7"/>
          <p:cNvSpPr/>
          <p:nvPr/>
        </p:nvSpPr>
        <p:spPr>
          <a:xfrm>
            <a:off x="0" y="332656"/>
            <a:ext cx="73083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rgbClr val="89B6DF"/>
                </a:solidFill>
              </a:rPr>
              <a:t>Désir de procréer et sophrologie, un duo gagnant</a:t>
            </a:r>
            <a:endParaRPr lang="fr-FR" sz="2000" dirty="0"/>
          </a:p>
        </p:txBody>
      </p:sp>
      <p:pic>
        <p:nvPicPr>
          <p:cNvPr id="9" name="Image 8" descr="nuage-de-mots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611560" y="1844824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r>
              <a:rPr lang="fr-FR" dirty="0" smtClean="0"/>
              <a:t> </a:t>
            </a:r>
            <a:r>
              <a:rPr lang="fr-FR" dirty="0" smtClean="0"/>
              <a:t>Acceptation de </a:t>
            </a:r>
            <a:r>
              <a:rPr lang="fr-FR" dirty="0" smtClean="0"/>
              <a:t>l’</a:t>
            </a:r>
            <a:r>
              <a:rPr lang="fr-FR" b="1" dirty="0" smtClean="0"/>
              <a:t>infertilité</a:t>
            </a:r>
            <a:r>
              <a:rPr lang="fr-FR" dirty="0" smtClean="0"/>
              <a:t> :  tout en conservant sa féminité ou sa virilité</a:t>
            </a:r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endParaRPr lang="fr-FR" dirty="0"/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endParaRPr lang="fr-FR" dirty="0" smtClean="0"/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r>
              <a:rPr lang="fr-FR" dirty="0" smtClean="0"/>
              <a:t> </a:t>
            </a:r>
            <a:r>
              <a:rPr lang="fr-FR" b="1" dirty="0" smtClean="0"/>
              <a:t>Désir de procréer </a:t>
            </a:r>
            <a:r>
              <a:rPr lang="fr-FR" dirty="0" smtClean="0"/>
              <a:t>: savoir préparer son corps, son esprit, prendre conscience du désir d’enfant de ses capacités</a:t>
            </a:r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endParaRPr lang="fr-FR" dirty="0"/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endParaRPr lang="fr-FR" dirty="0" smtClean="0"/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r>
              <a:rPr lang="fr-FR" dirty="0" smtClean="0"/>
              <a:t> Accepter de </a:t>
            </a:r>
            <a:r>
              <a:rPr lang="fr-FR" b="1" dirty="0" smtClean="0"/>
              <a:t>prendre le temps  </a:t>
            </a:r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endParaRPr lang="fr-FR" b="1" dirty="0"/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endParaRPr lang="fr-FR" b="1" dirty="0" smtClean="0"/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r>
              <a:rPr lang="fr-FR" b="1" dirty="0" smtClean="0"/>
              <a:t>PMA </a:t>
            </a:r>
            <a:r>
              <a:rPr lang="fr-FR" dirty="0" smtClean="0"/>
              <a:t>: se préparer à tous les examens, à toutes les modifications hormonales nécessaires</a:t>
            </a:r>
            <a:endParaRPr lang="fr-FR" dirty="0" smtClean="0"/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endParaRPr lang="fr-FR" dirty="0"/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endParaRPr lang="fr-FR" dirty="0"/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r>
              <a:rPr lang="fr-FR" b="1" dirty="0" smtClean="0"/>
              <a:t>Adoption</a:t>
            </a:r>
            <a:r>
              <a:rPr lang="fr-FR" dirty="0" smtClean="0"/>
              <a:t> : être dans le lâcher-prise, réveiller sa capacité de parentalité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0" y="332656"/>
            <a:ext cx="73083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rgbClr val="89B6DF"/>
                </a:solidFill>
              </a:rPr>
              <a:t>Désir de procréer et sophrologie, un duo gagnant</a:t>
            </a:r>
            <a:endParaRPr lang="fr-FR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1547664" y="980728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Accompagnement s</a:t>
            </a:r>
            <a:r>
              <a:rPr lang="fr-FR" sz="2400" dirty="0" smtClean="0">
                <a:solidFill>
                  <a:srgbClr val="FF33CC"/>
                </a:solidFill>
              </a:rPr>
              <a:t>o</a:t>
            </a:r>
            <a:r>
              <a:rPr lang="fr-FR" sz="2400" dirty="0" smtClean="0"/>
              <a:t>phr</a:t>
            </a:r>
            <a:r>
              <a:rPr lang="fr-FR" sz="2400" dirty="0" smtClean="0">
                <a:solidFill>
                  <a:srgbClr val="FF33CC"/>
                </a:solidFill>
              </a:rPr>
              <a:t>o</a:t>
            </a:r>
            <a:r>
              <a:rPr lang="fr-FR" sz="2400" dirty="0" smtClean="0"/>
              <a:t>l</a:t>
            </a:r>
            <a:r>
              <a:rPr lang="fr-FR" sz="2400" dirty="0" smtClean="0">
                <a:solidFill>
                  <a:srgbClr val="FF33CC"/>
                </a:solidFill>
              </a:rPr>
              <a:t>o</a:t>
            </a:r>
            <a:r>
              <a:rPr lang="fr-FR" sz="2400" dirty="0" smtClean="0"/>
              <a:t>gique pour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611560" y="2132856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r>
              <a:rPr lang="fr-FR" b="1" dirty="0" smtClean="0"/>
              <a:t>1</a:t>
            </a:r>
            <a:r>
              <a:rPr lang="fr-FR" b="1" baseline="30000" dirty="0" smtClean="0"/>
              <a:t>er</a:t>
            </a:r>
            <a:r>
              <a:rPr lang="fr-FR" b="1" dirty="0" smtClean="0"/>
              <a:t> </a:t>
            </a:r>
            <a:r>
              <a:rPr lang="fr-FR" b="1" dirty="0" smtClean="0"/>
              <a:t>trimestre </a:t>
            </a:r>
            <a:r>
              <a:rPr lang="fr-FR" dirty="0" smtClean="0"/>
              <a:t>de grossesse : écouter son corps qui change, gérer les maux du premier trimestre de façon naturelle par des respirations </a:t>
            </a:r>
            <a:r>
              <a:rPr lang="fr-FR" dirty="0" smtClean="0"/>
              <a:t>adaptées</a:t>
            </a:r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endParaRPr lang="fr-FR" dirty="0"/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endParaRPr lang="fr-FR" dirty="0" smtClean="0"/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r>
              <a:rPr lang="fr-FR" dirty="0" smtClean="0"/>
              <a:t> </a:t>
            </a:r>
            <a:r>
              <a:rPr lang="fr-FR" b="1" dirty="0" smtClean="0"/>
              <a:t>2eme trimestre </a:t>
            </a:r>
            <a:r>
              <a:rPr lang="fr-FR" dirty="0" smtClean="0"/>
              <a:t>: sentir la vie en soi, établir des premiers contacts, accueillir les nouvelles </a:t>
            </a:r>
            <a:r>
              <a:rPr lang="fr-FR" dirty="0" smtClean="0"/>
              <a:t>émotions</a:t>
            </a:r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endParaRPr lang="fr-FR" dirty="0"/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endParaRPr lang="fr-FR" dirty="0" smtClean="0"/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r>
              <a:rPr lang="fr-FR" b="1" dirty="0" smtClean="0"/>
              <a:t> 3eme trimestre </a:t>
            </a:r>
            <a:r>
              <a:rPr lang="fr-FR" dirty="0" smtClean="0"/>
              <a:t>: préparation à l’accouchement, gestion des douleurs, préparation à l’arrivée de </a:t>
            </a:r>
            <a:r>
              <a:rPr lang="fr-FR" dirty="0" smtClean="0"/>
              <a:t>bébé</a:t>
            </a:r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endParaRPr lang="fr-FR" dirty="0"/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endParaRPr lang="fr-FR" dirty="0" smtClean="0"/>
          </a:p>
          <a:p>
            <a:pPr algn="just">
              <a:buClr>
                <a:srgbClr val="92D050"/>
              </a:buClr>
              <a:buFont typeface="Wingdings" pitchFamily="2" charset="2"/>
              <a:buChar char="v"/>
            </a:pPr>
            <a:r>
              <a:rPr lang="fr-FR" dirty="0" smtClean="0"/>
              <a:t> </a:t>
            </a:r>
            <a:r>
              <a:rPr lang="fr-FR" b="1" dirty="0" smtClean="0"/>
              <a:t>Post-natal</a:t>
            </a:r>
            <a:r>
              <a:rPr lang="fr-FR" dirty="0" smtClean="0"/>
              <a:t> : être à l’aise avec son enfant, son choix entre l’allaitement ou le biberon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0" y="332656"/>
            <a:ext cx="73083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rgbClr val="89B6DF"/>
                </a:solidFill>
              </a:rPr>
              <a:t>Désir de procréer et sophrologie, un duo gagnant</a:t>
            </a:r>
            <a:endParaRPr lang="fr-FR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1187624" y="1124744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Accompagnement s</a:t>
            </a:r>
            <a:r>
              <a:rPr lang="fr-FR" sz="2400" dirty="0" smtClean="0">
                <a:solidFill>
                  <a:srgbClr val="FF33CC"/>
                </a:solidFill>
              </a:rPr>
              <a:t>o</a:t>
            </a:r>
            <a:r>
              <a:rPr lang="fr-FR" sz="2400" dirty="0" smtClean="0"/>
              <a:t>phr</a:t>
            </a:r>
            <a:r>
              <a:rPr lang="fr-FR" sz="2400" dirty="0" smtClean="0">
                <a:solidFill>
                  <a:srgbClr val="FF33CC"/>
                </a:solidFill>
              </a:rPr>
              <a:t>o</a:t>
            </a:r>
            <a:r>
              <a:rPr lang="fr-FR" sz="2400" dirty="0" smtClean="0"/>
              <a:t>l</a:t>
            </a:r>
            <a:r>
              <a:rPr lang="fr-FR" sz="2400" dirty="0" smtClean="0">
                <a:solidFill>
                  <a:srgbClr val="FF33CC"/>
                </a:solidFill>
              </a:rPr>
              <a:t>o</a:t>
            </a:r>
            <a:r>
              <a:rPr lang="fr-FR" sz="2400" dirty="0" smtClean="0"/>
              <a:t>gique pour la grossesse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2656"/>
            <a:ext cx="73083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rgbClr val="89B6DF"/>
                </a:solidFill>
              </a:rPr>
              <a:t>Désir de procréer et sophrologie, un duo gagnant</a:t>
            </a:r>
            <a:endParaRPr lang="fr-FR" sz="20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914400" y="112474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Merci de votre attention.</a:t>
            </a:r>
          </a:p>
          <a:p>
            <a:pPr>
              <a:buNone/>
            </a:pPr>
            <a:r>
              <a:rPr lang="fr-FR" dirty="0" smtClean="0"/>
              <a:t>Bonnes respirations à tous.</a:t>
            </a:r>
            <a:endParaRPr lang="fr-FR" dirty="0"/>
          </a:p>
        </p:txBody>
      </p:sp>
      <p:sp>
        <p:nvSpPr>
          <p:cNvPr id="1026" name="AutoShape 2" descr="Résultat de recherche d'images pour &quot;photo ventre femme enceint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" name="AutoShape 4" descr="Résultat de recherche d'images pour &quot;photo ventre femme enceint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0" name="Picture 6" descr="Image associé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564904"/>
            <a:ext cx="6480720" cy="36454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245</Words>
  <Application>Microsoft Office PowerPoint</Application>
  <PresentationFormat>Affichage à l'écran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Désir de procréer et sophrologie, un duo gagnant</vt:lpstr>
      <vt:lpstr>Diapositive 2</vt:lpstr>
      <vt:lpstr>Diapositive 3</vt:lpstr>
      <vt:lpstr>Diapositive 4</vt:lpstr>
      <vt:lpstr>Diapositive 5</vt:lpstr>
    </vt:vector>
  </TitlesOfParts>
  <Company>SOGETI High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Désir de procréer et sophrologie, un duo gagnant</dc:title>
  <dc:creator>glamarqu</dc:creator>
  <cp:lastModifiedBy>glamarqu</cp:lastModifiedBy>
  <cp:revision>1</cp:revision>
  <dcterms:created xsi:type="dcterms:W3CDTF">2018-03-16T08:50:08Z</dcterms:created>
  <dcterms:modified xsi:type="dcterms:W3CDTF">2018-03-16T10:01:42Z</dcterms:modified>
</cp:coreProperties>
</file>