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00" r:id="rId2"/>
    <p:sldId id="342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3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4">
          <p15:clr>
            <a:srgbClr val="A4A3A4"/>
          </p15:clr>
        </p15:guide>
        <p15:guide id="2" orient="horz" pos="3996">
          <p15:clr>
            <a:srgbClr val="A4A3A4"/>
          </p15:clr>
        </p15:guide>
        <p15:guide id="3" orient="horz" pos="2286">
          <p15:clr>
            <a:srgbClr val="A4A3A4"/>
          </p15:clr>
        </p15:guide>
        <p15:guide id="4" pos="4626">
          <p15:clr>
            <a:srgbClr val="A4A3A4"/>
          </p15:clr>
        </p15:guide>
        <p15:guide id="5" pos="4179">
          <p15:clr>
            <a:srgbClr val="A4A3A4"/>
          </p15:clr>
        </p15:guide>
        <p15:guide id="6" pos="1280">
          <p15:clr>
            <a:srgbClr val="A4A3A4"/>
          </p15:clr>
        </p15:guide>
        <p15:guide id="7" pos="23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00FE"/>
    <a:srgbClr val="2164B5"/>
    <a:srgbClr val="FFFFFF"/>
    <a:srgbClr val="204083"/>
    <a:srgbClr val="239AEA"/>
    <a:srgbClr val="114A8D"/>
    <a:srgbClr val="007589"/>
    <a:srgbClr val="80D6E3"/>
    <a:srgbClr val="00A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21" autoAdjust="0"/>
    <p:restoredTop sz="97727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108" y="102"/>
      </p:cViewPr>
      <p:guideLst>
        <p:guide orient="horz" pos="1904"/>
        <p:guide orient="horz" pos="3996"/>
        <p:guide orient="horz" pos="2286"/>
        <p:guide pos="4626"/>
        <p:guide pos="4179"/>
        <p:guide pos="1280"/>
        <p:guide pos="23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55D9A-97FD-3C4C-9E4B-9E3F3167B036}" type="datetimeFigureOut">
              <a:rPr lang="en-US" smtClean="0"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FC5BD-5BCE-BC4A-B96B-2254C8E8DFE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54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B2B39-9F63-4307-AB3C-6112C0432C65}" type="datetimeFigureOut">
              <a:rPr lang="pt-BR"/>
              <a:t>19/03/2018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DD880-13BA-453D-924B-32C6F2134794}" type="slidenum">
              <a:rPr lang="pt-BR"/>
              <a:t>‹N°›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3769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993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532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>
                <a:solidFill>
                  <a:prstClr val="black"/>
                </a:solidFill>
              </a:rPr>
              <a:pPr/>
              <a:t>24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01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5005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D880-13BA-453D-924B-32C6F2134794}" type="slidenum">
              <a:rPr lang="pt-BR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32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D8D2-ABE8-6546-8076-4D75793C0145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CF86-00BD-C84E-840C-F6FF29A6ECE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1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D8D2-ABE8-6546-8076-4D75793C0145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CF86-00BD-C84E-840C-F6FF29A6ECE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93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D8D2-ABE8-6546-8076-4D75793C0145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CF86-00BD-C84E-840C-F6FF29A6ECE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86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D8D2-ABE8-6546-8076-4D75793C0145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CF86-00BD-C84E-840C-F6FF29A6ECE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28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2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D8D2-ABE8-6546-8076-4D75793C0145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CF86-00BD-C84E-840C-F6FF29A6ECE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D8D2-ABE8-6546-8076-4D75793C0145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CF86-00BD-C84E-840C-F6FF29A6ECE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5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D8D2-ABE8-6546-8076-4D75793C0145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CF86-00BD-C84E-840C-F6FF29A6ECE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D8D2-ABE8-6546-8076-4D75793C0145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CF86-00BD-C84E-840C-F6FF29A6ECE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10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D8D2-ABE8-6546-8076-4D75793C0145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CF86-00BD-C84E-840C-F6FF29A6ECE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D8D2-ABE8-6546-8076-4D75793C0145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CF86-00BD-C84E-840C-F6FF29A6ECE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7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7D8D2-ABE8-6546-8076-4D75793C0145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CF86-00BD-C84E-840C-F6FF29A6ECE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6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7D8D2-ABE8-6546-8076-4D75793C0145}" type="datetimeFigureOut">
              <a:rPr lang="en-US" smtClean="0"/>
              <a:pPr/>
              <a:t>3/19/2018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5CF86-00BD-C84E-840C-F6FF29A6ECE4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9450" y="6155765"/>
            <a:ext cx="9153450" cy="702235"/>
          </a:xfrm>
          <a:prstGeom prst="rect">
            <a:avLst/>
          </a:prstGeom>
          <a:solidFill>
            <a:srgbClr val="204083"/>
          </a:solidFill>
          <a:ln>
            <a:solidFill>
              <a:srgbClr val="114A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29" y="6288638"/>
            <a:ext cx="423808" cy="436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650996" y="6381861"/>
            <a:ext cx="3833069" cy="2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7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1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1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9450" y="0"/>
            <a:ext cx="9153450" cy="6857999"/>
          </a:xfrm>
          <a:prstGeom prst="rect">
            <a:avLst/>
          </a:prstGeom>
          <a:solidFill>
            <a:srgbClr val="2040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591291" y="4726902"/>
            <a:ext cx="32406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pt-PT" spc="100" dirty="0">
                <a:solidFill>
                  <a:srgbClr val="FFFFFF"/>
                </a:solidFill>
                <a:latin typeface="Arial"/>
                <a:cs typeface="Arial"/>
              </a:rPr>
              <a:t>Leader de la </a:t>
            </a:r>
          </a:p>
          <a:p>
            <a:r>
              <a:rPr lang="pt-PT" spc="100" err="1">
                <a:solidFill>
                  <a:srgbClr val="FFFFFF"/>
                </a:solidFill>
                <a:latin typeface="Arial"/>
                <a:cs typeface="Arial"/>
              </a:rPr>
              <a:t>Médecine</a:t>
            </a:r>
            <a:r>
              <a:rPr lang="pt-PT" spc="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t-PT" spc="100" smtClean="0">
                <a:solidFill>
                  <a:srgbClr val="FFFFFF"/>
                </a:solidFill>
                <a:latin typeface="Arial"/>
                <a:cs typeface="Arial"/>
              </a:rPr>
              <a:t>Reproductive</a:t>
            </a:r>
            <a:endParaRPr lang="pt-PT" spc="1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pt-PT" spc="100" dirty="0">
                <a:solidFill>
                  <a:srgbClr val="FFFFFF"/>
                </a:solidFill>
                <a:latin typeface="Arial"/>
                <a:cs typeface="Arial"/>
              </a:rPr>
              <a:t>au Portugal 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28211" y="1062173"/>
            <a:ext cx="764197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spc="100" dirty="0" smtClean="0">
                <a:solidFill>
                  <a:schemeClr val="bg1"/>
                </a:solidFill>
                <a:latin typeface="Arial"/>
                <a:cs typeface="Arial"/>
              </a:rPr>
              <a:t>Traitement de l’infertilité pour les femmes de plus de 40 ans : FIV avec ses propres ovocytes ou don d’ovocytes?  </a:t>
            </a:r>
            <a:endParaRPr lang="fr-FR" sz="2800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890495" y="2735991"/>
            <a:ext cx="69779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pt-PT" b="1" spc="100" dirty="0" err="1" smtClean="0">
                <a:solidFill>
                  <a:srgbClr val="FFFFFF"/>
                </a:solidFill>
                <a:latin typeface="Arial"/>
                <a:cs typeface="Arial"/>
              </a:rPr>
              <a:t>Professeur</a:t>
            </a:r>
            <a:r>
              <a:rPr lang="pt-PT" b="1" spc="100" dirty="0" smtClean="0">
                <a:solidFill>
                  <a:srgbClr val="FFFFFF"/>
                </a:solidFill>
                <a:latin typeface="Arial"/>
                <a:cs typeface="Arial"/>
              </a:rPr>
              <a:t> Isabel Torgal</a:t>
            </a:r>
          </a:p>
          <a:p>
            <a:pPr algn="ctr"/>
            <a:r>
              <a:rPr lang="pt-PT" i="1" spc="100" dirty="0" smtClean="0">
                <a:solidFill>
                  <a:srgbClr val="FFFFFF"/>
                </a:solidFill>
                <a:latin typeface="Arial"/>
                <a:cs typeface="Arial"/>
              </a:rPr>
              <a:t>Médecin : Gynécologue/Obstétrique</a:t>
            </a:r>
          </a:p>
          <a:p>
            <a:pPr algn="ctr"/>
            <a:r>
              <a:rPr lang="pt-PT" i="1" spc="100" dirty="0" smtClean="0">
                <a:solidFill>
                  <a:srgbClr val="FFFFFF"/>
                </a:solidFill>
                <a:latin typeface="Arial"/>
                <a:cs typeface="Arial"/>
              </a:rPr>
              <a:t>Directeur de la Clinique Ferticentro</a:t>
            </a:r>
            <a:endParaRPr lang="pt-PT" i="1" spc="1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23" y="4480931"/>
            <a:ext cx="4628258" cy="159235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591291" y="4726902"/>
            <a:ext cx="0" cy="120032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8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ypotalamic-pituitary-gonad syste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925" y="924567"/>
            <a:ext cx="4692115" cy="51542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3818" y="1507259"/>
            <a:ext cx="8523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solidFill>
                  <a:srgbClr val="204083"/>
                </a:solidFill>
                <a:latin typeface="Helvetica"/>
                <a:cs typeface="Helvetica"/>
              </a:rPr>
              <a:t>Évaluation hormonale</a:t>
            </a: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 :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FSH  </a:t>
            </a:r>
            <a:endParaRPr lang="fr-FR" dirty="0" smtClean="0">
              <a:solidFill>
                <a:srgbClr val="204083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 err="1" smtClean="0">
                <a:solidFill>
                  <a:srgbClr val="204083"/>
                </a:solidFill>
                <a:latin typeface="Helvetica"/>
                <a:cs typeface="Helvetica"/>
              </a:rPr>
              <a:t>Estradiol</a:t>
            </a:r>
            <a:r>
              <a:rPr lang="fr-FR" dirty="0" smtClean="0">
                <a:solidFill>
                  <a:srgbClr val="204083"/>
                </a:solidFill>
                <a:latin typeface="Helvetica"/>
                <a:cs typeface="Helvetica"/>
              </a:rPr>
              <a:t> </a:t>
            </a: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" y="161048"/>
            <a:ext cx="91439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>
                <a:solidFill>
                  <a:srgbClr val="FFFFFF"/>
                </a:solidFill>
                <a:latin typeface="Helvetica"/>
                <a:cs typeface="Helvetica"/>
              </a:rPr>
              <a:t>L’âge maternel avancé </a:t>
            </a:r>
            <a:r>
              <a:rPr lang="fr-FR" sz="2800" spc="100" dirty="0" smtClean="0">
                <a:solidFill>
                  <a:srgbClr val="FFFFFF"/>
                </a:solidFill>
                <a:latin typeface="Helvetica"/>
                <a:cs typeface="Helvetica"/>
              </a:rPr>
              <a:t>| </a:t>
            </a:r>
            <a:r>
              <a:rPr lang="fr-FR" sz="2000" spc="100" dirty="0" smtClean="0">
                <a:solidFill>
                  <a:schemeClr val="bg1"/>
                </a:solidFill>
                <a:latin typeface="Helvetica"/>
                <a:cs typeface="Helvetica"/>
              </a:rPr>
              <a:t>comment </a:t>
            </a:r>
            <a:r>
              <a:rPr lang="fr-FR" sz="2000" spc="100" dirty="0">
                <a:solidFill>
                  <a:schemeClr val="bg1"/>
                </a:solidFill>
                <a:latin typeface="Helvetica"/>
                <a:cs typeface="Helvetica"/>
              </a:rPr>
              <a:t>faire pour tomber enceinte ? </a:t>
            </a:r>
          </a:p>
        </p:txBody>
      </p:sp>
      <p:sp>
        <p:nvSpPr>
          <p:cNvPr id="6" name="Rectangle 5"/>
          <p:cNvSpPr/>
          <p:nvPr/>
        </p:nvSpPr>
        <p:spPr>
          <a:xfrm>
            <a:off x="-9450" y="6155765"/>
            <a:ext cx="9153450" cy="702235"/>
          </a:xfrm>
          <a:prstGeom prst="rect">
            <a:avLst/>
          </a:prstGeom>
          <a:solidFill>
            <a:srgbClr val="204083"/>
          </a:solidFill>
          <a:ln>
            <a:solidFill>
              <a:srgbClr val="114A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29" y="6288638"/>
            <a:ext cx="423808" cy="436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996" y="6381861"/>
            <a:ext cx="3833069" cy="2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8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ccessFig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2268132"/>
            <a:ext cx="4724400" cy="2692400"/>
          </a:xfrm>
          <a:prstGeom prst="rect">
            <a:avLst/>
          </a:prstGeom>
        </p:spPr>
      </p:pic>
      <p:pic>
        <p:nvPicPr>
          <p:cNvPr id="3" name="Picture 2" descr="ovarian reserve by age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18" y="2397020"/>
            <a:ext cx="3798978" cy="33589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1" y="161048"/>
            <a:ext cx="91439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>
                <a:solidFill>
                  <a:srgbClr val="FFFFFF"/>
                </a:solidFill>
                <a:latin typeface="Helvetica"/>
                <a:cs typeface="Helvetica"/>
              </a:rPr>
              <a:t>L’âge maternel avancé </a:t>
            </a:r>
            <a:r>
              <a:rPr lang="fr-FR" sz="2000" spc="100" dirty="0" smtClean="0">
                <a:solidFill>
                  <a:srgbClr val="FFFFFF"/>
                </a:solidFill>
                <a:latin typeface="Helvetica"/>
                <a:cs typeface="Helvetica"/>
              </a:rPr>
              <a:t>| </a:t>
            </a:r>
            <a:r>
              <a:rPr lang="fr-FR" sz="2000" spc="100" dirty="0" smtClean="0">
                <a:solidFill>
                  <a:schemeClr val="bg1"/>
                </a:solidFill>
                <a:latin typeface="Helvetica"/>
                <a:cs typeface="Helvetica"/>
              </a:rPr>
              <a:t>comment </a:t>
            </a:r>
            <a:r>
              <a:rPr lang="fr-FR" sz="2000" spc="100" dirty="0">
                <a:solidFill>
                  <a:schemeClr val="bg1"/>
                </a:solidFill>
                <a:latin typeface="Helvetica"/>
                <a:cs typeface="Helvetica"/>
              </a:rPr>
              <a:t>faire pour tomber enceinte ?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3818" y="1507259"/>
            <a:ext cx="85237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solidFill>
                  <a:srgbClr val="204083"/>
                </a:solidFill>
                <a:latin typeface="Helvetica"/>
                <a:cs typeface="Helvetica"/>
              </a:rPr>
              <a:t>Évaluation hormonale</a:t>
            </a: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 :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FSH </a:t>
            </a:r>
          </a:p>
          <a:p>
            <a:pPr marL="742950" lvl="1" indent="-285750">
              <a:buFont typeface="Arial"/>
              <a:buChar char="•"/>
            </a:pP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450" y="6155765"/>
            <a:ext cx="9153450" cy="702235"/>
          </a:xfrm>
          <a:prstGeom prst="rect">
            <a:avLst/>
          </a:prstGeom>
          <a:solidFill>
            <a:srgbClr val="204083"/>
          </a:solidFill>
          <a:ln>
            <a:solidFill>
              <a:srgbClr val="114A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29" y="6288638"/>
            <a:ext cx="423808" cy="436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996" y="6381861"/>
            <a:ext cx="3833069" cy="2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4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MH -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826" y="2481934"/>
            <a:ext cx="3054191" cy="31129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4778" y="2684293"/>
            <a:ext cx="4391766" cy="3002900"/>
            <a:chOff x="524778" y="2684293"/>
            <a:chExt cx="4391766" cy="3002900"/>
          </a:xfrm>
        </p:grpSpPr>
        <p:pic>
          <p:nvPicPr>
            <p:cNvPr id="5" name="Picture 4" descr="AMH e reserva ovárica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778" y="2684293"/>
              <a:ext cx="4391766" cy="221005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29408" y="5163973"/>
              <a:ext cx="417825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>
                  <a:solidFill>
                    <a:srgbClr val="204083"/>
                  </a:solidFill>
                  <a:latin typeface="Helvetica"/>
                  <a:cs typeface="Helvetica"/>
                </a:rPr>
                <a:t>Source : </a:t>
              </a:r>
            </a:p>
            <a:p>
              <a:r>
                <a:rPr lang="fr-FR" sz="1400" dirty="0">
                  <a:solidFill>
                    <a:srgbClr val="204083"/>
                  </a:solidFill>
                  <a:latin typeface="Helvetica"/>
                  <a:cs typeface="Helvetica"/>
                </a:rPr>
                <a:t>La Marca et al,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  <a:cs typeface="Helvetica"/>
                </a:rPr>
                <a:t>Human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  <a:cs typeface="Helvetica"/>
                </a:rPr>
                <a:t> Reproduction (2009)</a:t>
              </a:r>
              <a:endParaRPr lang="fr-FR" sz="1400" dirty="0">
                <a:solidFill>
                  <a:srgbClr val="204083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53818" y="1304900"/>
            <a:ext cx="85237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solidFill>
                  <a:srgbClr val="204083"/>
                </a:solidFill>
                <a:latin typeface="Helvetica"/>
                <a:cs typeface="Helvetica"/>
              </a:rPr>
              <a:t>Évaluation hormonale</a:t>
            </a: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 :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Hormone </a:t>
            </a:r>
            <a:r>
              <a:rPr lang="fr-FR" dirty="0" err="1">
                <a:solidFill>
                  <a:srgbClr val="204083"/>
                </a:solidFill>
                <a:latin typeface="Helvetica"/>
                <a:cs typeface="Helvetica"/>
              </a:rPr>
              <a:t>anti-müllerienne</a:t>
            </a: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1" y="161048"/>
            <a:ext cx="91439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>
                <a:solidFill>
                  <a:srgbClr val="FFFFFF"/>
                </a:solidFill>
                <a:latin typeface="Helvetica"/>
                <a:cs typeface="Helvetica"/>
              </a:rPr>
              <a:t>L’âge maternel avancé </a:t>
            </a:r>
            <a:r>
              <a:rPr lang="fr-FR" sz="2000" spc="100" dirty="0" smtClean="0">
                <a:solidFill>
                  <a:srgbClr val="FFFFFF"/>
                </a:solidFill>
                <a:latin typeface="Helvetica"/>
                <a:cs typeface="Helvetica"/>
              </a:rPr>
              <a:t>| </a:t>
            </a:r>
            <a:r>
              <a:rPr lang="fr-FR" sz="2000" spc="100" dirty="0" smtClean="0">
                <a:solidFill>
                  <a:schemeClr val="bg1"/>
                </a:solidFill>
                <a:latin typeface="Helvetica"/>
                <a:cs typeface="Helvetica"/>
              </a:rPr>
              <a:t>comment </a:t>
            </a:r>
            <a:r>
              <a:rPr lang="fr-FR" sz="2000" spc="100" dirty="0">
                <a:solidFill>
                  <a:schemeClr val="bg1"/>
                </a:solidFill>
                <a:latin typeface="Helvetica"/>
                <a:cs typeface="Helvetica"/>
              </a:rPr>
              <a:t>faire pour tomber enceinte ? </a:t>
            </a:r>
          </a:p>
        </p:txBody>
      </p:sp>
      <p:sp>
        <p:nvSpPr>
          <p:cNvPr id="9" name="Rectangle 8"/>
          <p:cNvSpPr/>
          <p:nvPr/>
        </p:nvSpPr>
        <p:spPr>
          <a:xfrm>
            <a:off x="-9450" y="6155765"/>
            <a:ext cx="9153450" cy="702235"/>
          </a:xfrm>
          <a:prstGeom prst="rect">
            <a:avLst/>
          </a:prstGeom>
          <a:solidFill>
            <a:srgbClr val="204083"/>
          </a:solidFill>
          <a:ln>
            <a:solidFill>
              <a:srgbClr val="114A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29" y="6288638"/>
            <a:ext cx="423808" cy="436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996" y="6381861"/>
            <a:ext cx="3833069" cy="2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4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1172" y="1191742"/>
            <a:ext cx="8523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La première option : le traitement avec les ovocytes de la femme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1559" y="1817756"/>
            <a:ext cx="4049491" cy="4163109"/>
            <a:chOff x="581559" y="1817756"/>
            <a:chExt cx="4049491" cy="4163109"/>
          </a:xfrm>
        </p:grpSpPr>
        <p:pic>
          <p:nvPicPr>
            <p:cNvPr id="17" name="Picture 16" descr="Euploidi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559" y="1817756"/>
              <a:ext cx="3711267" cy="3247359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81559" y="5457645"/>
              <a:ext cx="371812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Source: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Demko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 et al,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Fertility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 and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Sterility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, 2016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8413" y="5149868"/>
              <a:ext cx="404263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>
                  <a:solidFill>
                    <a:srgbClr val="204083"/>
                  </a:solidFill>
                  <a:latin typeface="Helvetica"/>
                </a:rPr>
                <a:t>Recherche basée sur plus de 20.000 embryons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281300" y="2743586"/>
            <a:ext cx="3331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Critères :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FSH &lt; 15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AMH &gt; 0.50 </a:t>
            </a:r>
            <a:r>
              <a:rPr lang="fr-FR" dirty="0" err="1">
                <a:solidFill>
                  <a:srgbClr val="204083"/>
                </a:solidFill>
                <a:latin typeface="Helvetica"/>
                <a:cs typeface="Helvetica"/>
              </a:rPr>
              <a:t>ng</a:t>
            </a: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/</a:t>
            </a:r>
            <a:r>
              <a:rPr lang="fr-FR" dirty="0" smtClean="0">
                <a:solidFill>
                  <a:srgbClr val="204083"/>
                </a:solidFill>
                <a:latin typeface="Helvetica"/>
                <a:cs typeface="Helvetica"/>
              </a:rPr>
              <a:t>ml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 smtClean="0">
                <a:solidFill>
                  <a:srgbClr val="204083"/>
                </a:solidFill>
                <a:latin typeface="Helvetica"/>
                <a:cs typeface="Helvetica"/>
              </a:rPr>
              <a:t>Estradiol</a:t>
            </a:r>
            <a:r>
              <a:rPr lang="fr-FR" dirty="0" smtClean="0">
                <a:solidFill>
                  <a:srgbClr val="204083"/>
                </a:solidFill>
                <a:latin typeface="Helvetica"/>
                <a:cs typeface="Helvetica"/>
              </a:rPr>
              <a:t> &lt; 50 </a:t>
            </a:r>
            <a:r>
              <a:rPr lang="fr-FR" dirty="0" err="1" smtClean="0">
                <a:solidFill>
                  <a:srgbClr val="204083"/>
                </a:solidFill>
                <a:latin typeface="Helvetica"/>
                <a:cs typeface="Helvetica"/>
              </a:rPr>
              <a:t>pg</a:t>
            </a:r>
            <a:r>
              <a:rPr lang="fr-FR" dirty="0" smtClean="0">
                <a:solidFill>
                  <a:srgbClr val="204083"/>
                </a:solidFill>
                <a:latin typeface="Helvetica"/>
                <a:cs typeface="Helvetica"/>
              </a:rPr>
              <a:t>/ml</a:t>
            </a: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241171" y="161048"/>
            <a:ext cx="89028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>
                <a:solidFill>
                  <a:srgbClr val="FFFFFF"/>
                </a:solidFill>
                <a:latin typeface="Helvetica"/>
                <a:cs typeface="Helvetica"/>
              </a:rPr>
              <a:t>L’âge maternel avancé </a:t>
            </a:r>
            <a:r>
              <a:rPr lang="fr-FR" sz="2800" spc="100" dirty="0" smtClean="0">
                <a:solidFill>
                  <a:srgbClr val="FFFFFF"/>
                </a:solidFill>
                <a:latin typeface="Helvetica"/>
                <a:cs typeface="Helvetica"/>
              </a:rPr>
              <a:t>| </a:t>
            </a:r>
            <a:r>
              <a:rPr lang="fr-FR" sz="2000" spc="100" dirty="0" smtClean="0">
                <a:solidFill>
                  <a:schemeClr val="bg1"/>
                </a:solidFill>
                <a:latin typeface="Helvetica"/>
                <a:cs typeface="Helvetica"/>
              </a:rPr>
              <a:t>la </a:t>
            </a:r>
            <a:r>
              <a:rPr lang="fr-FR" sz="2000" spc="100" dirty="0">
                <a:solidFill>
                  <a:schemeClr val="bg1"/>
                </a:solidFill>
                <a:latin typeface="Helvetica"/>
                <a:cs typeface="Helvetica"/>
              </a:rPr>
              <a:t>première décision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-9450" y="6155765"/>
            <a:ext cx="9153450" cy="702235"/>
          </a:xfrm>
          <a:prstGeom prst="rect">
            <a:avLst/>
          </a:prstGeom>
          <a:solidFill>
            <a:srgbClr val="204083"/>
          </a:solidFill>
          <a:ln>
            <a:solidFill>
              <a:srgbClr val="114A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29" y="6288638"/>
            <a:ext cx="423808" cy="436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996" y="6381861"/>
            <a:ext cx="3833069" cy="2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8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1173" y="1463256"/>
            <a:ext cx="39150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kern="1700" dirty="0">
                <a:solidFill>
                  <a:srgbClr val="204083"/>
                </a:solidFill>
                <a:latin typeface="Helvetica"/>
                <a:cs typeface="Helvetica"/>
              </a:rPr>
              <a:t>La première option : </a:t>
            </a:r>
            <a:endParaRPr lang="fr-FR" kern="1700" dirty="0" smtClean="0">
              <a:solidFill>
                <a:srgbClr val="204083"/>
              </a:solidFill>
              <a:latin typeface="Helvetica"/>
              <a:cs typeface="Helvetica"/>
            </a:endParaRPr>
          </a:p>
          <a:p>
            <a:r>
              <a:rPr lang="fr-FR" kern="1700" dirty="0" smtClean="0">
                <a:solidFill>
                  <a:srgbClr val="204083"/>
                </a:solidFill>
                <a:latin typeface="Helvetica"/>
                <a:cs typeface="Helvetica"/>
              </a:rPr>
              <a:t>faire </a:t>
            </a:r>
            <a:r>
              <a:rPr lang="fr-FR" kern="1700" dirty="0">
                <a:solidFill>
                  <a:srgbClr val="204083"/>
                </a:solidFill>
                <a:latin typeface="Helvetica"/>
                <a:cs typeface="Helvetica"/>
              </a:rPr>
              <a:t>le traitement avec </a:t>
            </a:r>
            <a:endParaRPr lang="fr-FR" kern="1700" dirty="0" smtClean="0">
              <a:solidFill>
                <a:srgbClr val="204083"/>
              </a:solidFill>
              <a:latin typeface="Helvetica"/>
              <a:cs typeface="Helvetica"/>
            </a:endParaRPr>
          </a:p>
          <a:p>
            <a:r>
              <a:rPr lang="fr-FR" kern="1700" dirty="0" smtClean="0">
                <a:solidFill>
                  <a:srgbClr val="204083"/>
                </a:solidFill>
                <a:latin typeface="Helvetica"/>
                <a:cs typeface="Helvetica"/>
              </a:rPr>
              <a:t>les </a:t>
            </a:r>
            <a:r>
              <a:rPr lang="fr-FR" kern="1700" dirty="0">
                <a:solidFill>
                  <a:srgbClr val="204083"/>
                </a:solidFill>
                <a:latin typeface="Helvetica"/>
                <a:cs typeface="Helvetica"/>
              </a:rPr>
              <a:t>ovocytes de la femme </a:t>
            </a:r>
            <a:endParaRPr lang="fr-FR" kern="1700" dirty="0" smtClean="0">
              <a:solidFill>
                <a:srgbClr val="204083"/>
              </a:solidFill>
              <a:latin typeface="Helvetica"/>
              <a:cs typeface="Helvetica"/>
            </a:endParaRPr>
          </a:p>
          <a:p>
            <a:r>
              <a:rPr lang="fr-FR" b="1" u="sng" kern="1700" dirty="0" smtClean="0">
                <a:solidFill>
                  <a:srgbClr val="204083"/>
                </a:solidFill>
                <a:latin typeface="Helvetica"/>
                <a:cs typeface="Helvetica"/>
              </a:rPr>
              <a:t>et </a:t>
            </a:r>
            <a:r>
              <a:rPr lang="fr-FR" b="1" u="sng" kern="1700" dirty="0">
                <a:solidFill>
                  <a:srgbClr val="204083"/>
                </a:solidFill>
                <a:latin typeface="Helvetica"/>
                <a:cs typeface="Helvetica"/>
              </a:rPr>
              <a:t>un dépistage génétique </a:t>
            </a:r>
            <a:endParaRPr lang="fr-FR" b="1" u="sng" kern="1700" dirty="0" smtClean="0">
              <a:solidFill>
                <a:srgbClr val="204083"/>
              </a:solidFill>
              <a:latin typeface="Helvetica"/>
              <a:cs typeface="Helvetica"/>
            </a:endParaRPr>
          </a:p>
          <a:p>
            <a:r>
              <a:rPr lang="fr-FR" b="1" u="sng" kern="1700" dirty="0" smtClean="0">
                <a:solidFill>
                  <a:srgbClr val="204083"/>
                </a:solidFill>
                <a:latin typeface="Helvetica"/>
                <a:cs typeface="Helvetica"/>
              </a:rPr>
              <a:t>préimplantatoire</a:t>
            </a:r>
            <a:endParaRPr lang="fr-FR" b="1" u="sng" kern="1700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241171" y="161048"/>
            <a:ext cx="89028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>
                <a:solidFill>
                  <a:srgbClr val="FFFFFF"/>
                </a:solidFill>
                <a:latin typeface="Helvetica"/>
                <a:cs typeface="Helvetica"/>
              </a:rPr>
              <a:t>L’âge maternel avancé </a:t>
            </a:r>
            <a:r>
              <a:rPr lang="fr-FR" sz="2800" spc="100" dirty="0" smtClean="0">
                <a:solidFill>
                  <a:srgbClr val="FFFFFF"/>
                </a:solidFill>
                <a:latin typeface="Helvetica"/>
                <a:cs typeface="Helvetica"/>
              </a:rPr>
              <a:t>| </a:t>
            </a:r>
            <a:r>
              <a:rPr lang="fr-FR" sz="2000" spc="100" dirty="0" smtClean="0">
                <a:solidFill>
                  <a:schemeClr val="bg1"/>
                </a:solidFill>
                <a:latin typeface="Helvetica"/>
                <a:cs typeface="Helvetica"/>
              </a:rPr>
              <a:t>la </a:t>
            </a:r>
            <a:r>
              <a:rPr lang="fr-FR" sz="2000" spc="100" dirty="0">
                <a:solidFill>
                  <a:schemeClr val="bg1"/>
                </a:solidFill>
                <a:latin typeface="Helvetica"/>
                <a:cs typeface="Helvetica"/>
              </a:rPr>
              <a:t>première décision</a:t>
            </a:r>
          </a:p>
        </p:txBody>
      </p:sp>
      <p:pic>
        <p:nvPicPr>
          <p:cNvPr id="4" name="Picture 3" descr="gráfico Igenomi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01" y="1210501"/>
            <a:ext cx="44323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4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41172" y="1193092"/>
            <a:ext cx="8523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Il est aussi possible d’</a:t>
            </a:r>
            <a:r>
              <a:rPr lang="fr-FR" b="1" u="sng" dirty="0">
                <a:solidFill>
                  <a:srgbClr val="204083"/>
                </a:solidFill>
                <a:latin typeface="Helvetica"/>
                <a:cs typeface="Helvetica"/>
              </a:rPr>
              <a:t>accumuler des ovocytes </a:t>
            </a: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avant d’avancer pour le PGS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0319" y="2013288"/>
            <a:ext cx="17536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Faire une première stimulation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44546" y="2165688"/>
            <a:ext cx="2530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Ponction et vitrification des ovocytes obtenus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07428" y="2165688"/>
            <a:ext cx="2311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Faire une deuxième stimulation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10319" y="3341814"/>
            <a:ext cx="2648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Ponction et fécondation des ovocytes frais + des congelés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584284" y="2525799"/>
            <a:ext cx="667755" cy="0"/>
          </a:xfrm>
          <a:prstGeom prst="straightConnector1">
            <a:avLst/>
          </a:prstGeom>
          <a:ln>
            <a:solidFill>
              <a:srgbClr val="00AEC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296233" y="4332776"/>
            <a:ext cx="0" cy="512496"/>
          </a:xfrm>
          <a:prstGeom prst="straightConnector1">
            <a:avLst/>
          </a:prstGeom>
          <a:ln>
            <a:solidFill>
              <a:srgbClr val="00AEC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8" idx="3"/>
          </p:cNvCxnSpPr>
          <p:nvPr/>
        </p:nvCxnSpPr>
        <p:spPr>
          <a:xfrm flipH="1">
            <a:off x="2859048" y="2812019"/>
            <a:ext cx="3148380" cy="991460"/>
          </a:xfrm>
          <a:prstGeom prst="straightConnector1">
            <a:avLst/>
          </a:prstGeom>
          <a:ln>
            <a:solidFill>
              <a:srgbClr val="00AEC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62719" y="4845272"/>
            <a:ext cx="2648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Culture embryonnaire jusqu’au stade de blastocyste (J5/J6/J7)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009997" y="2507977"/>
            <a:ext cx="667755" cy="0"/>
          </a:xfrm>
          <a:prstGeom prst="straightConnector1">
            <a:avLst/>
          </a:prstGeom>
          <a:ln>
            <a:solidFill>
              <a:srgbClr val="00AEC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627518" y="4628639"/>
            <a:ext cx="23115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Biopsie embryonnaire et vitrification des blastocystes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453339" y="3341814"/>
            <a:ext cx="2311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Analyse génétique par Séquençage de Nouvelle Génération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859048" y="5163672"/>
            <a:ext cx="667755" cy="0"/>
          </a:xfrm>
          <a:prstGeom prst="straightConnector1">
            <a:avLst/>
          </a:prstGeom>
          <a:ln>
            <a:solidFill>
              <a:srgbClr val="00AEC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779023" y="3988145"/>
            <a:ext cx="667755" cy="1183930"/>
          </a:xfrm>
          <a:prstGeom prst="straightConnector1">
            <a:avLst/>
          </a:prstGeom>
          <a:ln>
            <a:solidFill>
              <a:srgbClr val="00AEC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7603532" y="4332776"/>
            <a:ext cx="5602" cy="587931"/>
          </a:xfrm>
          <a:prstGeom prst="straightConnector1">
            <a:avLst/>
          </a:prstGeom>
          <a:ln>
            <a:solidFill>
              <a:srgbClr val="00AEC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167100" y="4997971"/>
            <a:ext cx="2841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204083"/>
                </a:solidFill>
                <a:latin typeface="Helvetica"/>
                <a:cs typeface="Helvetica"/>
              </a:rPr>
              <a:t>Transfert des embryons viables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241171" y="161048"/>
            <a:ext cx="89028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>
                <a:solidFill>
                  <a:srgbClr val="FFFFFF"/>
                </a:solidFill>
                <a:latin typeface="Helvetica"/>
                <a:cs typeface="Helvetica"/>
              </a:rPr>
              <a:t>L’âge maternel avancé </a:t>
            </a:r>
            <a:r>
              <a:rPr lang="fr-FR" sz="2800" spc="100" dirty="0" smtClean="0">
                <a:solidFill>
                  <a:srgbClr val="FFFFFF"/>
                </a:solidFill>
                <a:latin typeface="Helvetica"/>
                <a:cs typeface="Helvetica"/>
              </a:rPr>
              <a:t>| </a:t>
            </a:r>
            <a:r>
              <a:rPr lang="fr-FR" sz="2000" spc="100" dirty="0" smtClean="0">
                <a:solidFill>
                  <a:schemeClr val="bg1"/>
                </a:solidFill>
                <a:latin typeface="Helvetica"/>
                <a:cs typeface="Helvetica"/>
              </a:rPr>
              <a:t>la </a:t>
            </a:r>
            <a:r>
              <a:rPr lang="fr-FR" sz="2000" spc="100" dirty="0">
                <a:solidFill>
                  <a:schemeClr val="bg1"/>
                </a:solidFill>
                <a:latin typeface="Helvetica"/>
                <a:cs typeface="Helvetica"/>
              </a:rPr>
              <a:t>première décision</a:t>
            </a:r>
          </a:p>
        </p:txBody>
      </p:sp>
    </p:spTree>
    <p:extLst>
      <p:ext uri="{BB962C8B-B14F-4D97-AF65-F5344CB8AC3E}">
        <p14:creationId xmlns:p14="http://schemas.microsoft.com/office/powerpoint/2010/main" val="356345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8" grpId="0"/>
      <p:bldP spid="32" grpId="0"/>
      <p:bldP spid="34" grpId="0"/>
      <p:bldP spid="35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41172" y="1377758"/>
            <a:ext cx="8523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S’il n’y a pas d’embryons viables</a:t>
            </a:r>
            <a:r>
              <a:rPr lang="mr-IN" dirty="0">
                <a:solidFill>
                  <a:srgbClr val="204083"/>
                </a:solidFill>
                <a:latin typeface="Helvetica"/>
                <a:cs typeface="Helvetica"/>
              </a:rPr>
              <a:t>…</a:t>
            </a: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41172" y="2396455"/>
            <a:ext cx="5182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204083"/>
                </a:solidFill>
                <a:latin typeface="Helvetica"/>
                <a:cs typeface="Helvetica"/>
              </a:rPr>
              <a:t>Penser au don d’ovocytes</a:t>
            </a:r>
          </a:p>
        </p:txBody>
      </p:sp>
      <p:pic>
        <p:nvPicPr>
          <p:cNvPr id="41" name="Picture 40" descr="diversewomen_iStock_000011977606Larg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635" y="2396455"/>
            <a:ext cx="4203100" cy="35290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41171" y="161048"/>
            <a:ext cx="89028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>
                <a:solidFill>
                  <a:srgbClr val="FFFFFF"/>
                </a:solidFill>
                <a:latin typeface="Helvetica"/>
                <a:cs typeface="Helvetica"/>
              </a:rPr>
              <a:t>L’âge maternel avancé </a:t>
            </a:r>
            <a:r>
              <a:rPr lang="fr-FR" sz="2800" spc="100" dirty="0" smtClean="0">
                <a:solidFill>
                  <a:srgbClr val="FFFFFF"/>
                </a:solidFill>
                <a:latin typeface="Helvetica"/>
                <a:cs typeface="Helvetica"/>
              </a:rPr>
              <a:t>| </a:t>
            </a:r>
            <a:r>
              <a:rPr lang="fr-FR" sz="2000" spc="100" dirty="0" smtClean="0">
                <a:solidFill>
                  <a:schemeClr val="bg1"/>
                </a:solidFill>
                <a:latin typeface="Helvetica"/>
                <a:cs typeface="Helvetica"/>
              </a:rPr>
              <a:t>la </a:t>
            </a:r>
            <a:r>
              <a:rPr lang="fr-FR" sz="2000" spc="100" dirty="0">
                <a:solidFill>
                  <a:schemeClr val="bg1"/>
                </a:solidFill>
                <a:latin typeface="Helvetica"/>
                <a:cs typeface="Helvetica"/>
              </a:rPr>
              <a:t>première décision</a:t>
            </a:r>
          </a:p>
        </p:txBody>
      </p:sp>
    </p:spTree>
    <p:extLst>
      <p:ext uri="{BB962C8B-B14F-4D97-AF65-F5344CB8AC3E}">
        <p14:creationId xmlns:p14="http://schemas.microsoft.com/office/powerpoint/2010/main" val="408885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76766" y="1632194"/>
            <a:ext cx="7157310" cy="4382629"/>
            <a:chOff x="1576766" y="1632194"/>
            <a:chExt cx="7157310" cy="4382629"/>
          </a:xfrm>
        </p:grpSpPr>
        <p:sp>
          <p:nvSpPr>
            <p:cNvPr id="18" name="Rectangle 17"/>
            <p:cNvSpPr/>
            <p:nvPr/>
          </p:nvSpPr>
          <p:spPr>
            <a:xfrm>
              <a:off x="7228543" y="5491603"/>
              <a:ext cx="150553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>
                  <a:solidFill>
                    <a:srgbClr val="204083"/>
                  </a:solidFill>
                  <a:latin typeface="Helvetica"/>
                  <a:cs typeface="Helvetica"/>
                </a:rPr>
                <a:t>Source : </a:t>
              </a:r>
            </a:p>
            <a:p>
              <a:r>
                <a:rPr lang="fr-FR" sz="1400" dirty="0">
                  <a:solidFill>
                    <a:srgbClr val="204083"/>
                  </a:solidFill>
                  <a:latin typeface="Helvetica"/>
                  <a:cs typeface="Helvetica"/>
                </a:rPr>
                <a:t>CDC (2017)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6766" y="1632194"/>
              <a:ext cx="5388845" cy="4382629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241172" y="1193092"/>
            <a:ext cx="8523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Bien sûr, il faut évaluer les chances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41171" y="161048"/>
            <a:ext cx="89028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>
                <a:solidFill>
                  <a:srgbClr val="FFFFFF"/>
                </a:solidFill>
                <a:latin typeface="Helvetica"/>
                <a:cs typeface="Helvetica"/>
              </a:rPr>
              <a:t>L’âge maternel avancé </a:t>
            </a:r>
            <a:r>
              <a:rPr lang="fr-FR" sz="2800" spc="100" dirty="0" smtClean="0">
                <a:solidFill>
                  <a:srgbClr val="FFFFFF"/>
                </a:solidFill>
                <a:latin typeface="Helvetica"/>
                <a:cs typeface="Helvetica"/>
              </a:rPr>
              <a:t>| </a:t>
            </a:r>
            <a:r>
              <a:rPr lang="fr-FR" sz="2000" spc="100" dirty="0" smtClean="0">
                <a:solidFill>
                  <a:schemeClr val="bg1"/>
                </a:solidFill>
                <a:latin typeface="Helvetica"/>
                <a:cs typeface="Helvetica"/>
              </a:rPr>
              <a:t>la </a:t>
            </a:r>
            <a:r>
              <a:rPr lang="fr-FR" sz="2000" spc="100" dirty="0">
                <a:solidFill>
                  <a:schemeClr val="bg1"/>
                </a:solidFill>
                <a:latin typeface="Helvetica"/>
                <a:cs typeface="Helvetica"/>
              </a:rPr>
              <a:t>première décision</a:t>
            </a:r>
          </a:p>
        </p:txBody>
      </p:sp>
    </p:spTree>
    <p:extLst>
      <p:ext uri="{BB962C8B-B14F-4D97-AF65-F5344CB8AC3E}">
        <p14:creationId xmlns:p14="http://schemas.microsoft.com/office/powerpoint/2010/main" val="369198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53818" y="1366606"/>
            <a:ext cx="85237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204083"/>
                </a:solidFill>
                <a:latin typeface="Helvetica"/>
                <a:cs typeface="Helvetica"/>
              </a:rPr>
              <a:t>Les indications cliniques pour le don d’ovocytes </a:t>
            </a: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:</a:t>
            </a:r>
          </a:p>
          <a:p>
            <a:pPr marL="1200150" lvl="2" indent="-285750">
              <a:buFont typeface="Arial"/>
              <a:buChar char="•"/>
            </a:pPr>
            <a:r>
              <a:rPr lang="fr-FR" b="1" dirty="0">
                <a:solidFill>
                  <a:srgbClr val="204083"/>
                </a:solidFill>
                <a:latin typeface="Helvetica"/>
                <a:cs typeface="Helvetica"/>
              </a:rPr>
              <a:t>Insuffisance ovarienne</a:t>
            </a:r>
          </a:p>
          <a:p>
            <a:pPr marL="1657350" lvl="3" indent="-285750">
              <a:buFont typeface="Arial"/>
              <a:buChar char="•"/>
            </a:pP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Primaire (ménopause précoce, qui a souvent des causes génétiques – syndrome de Turner, syndrome de l’X fragile, etc., causes auto-immunes </a:t>
            </a:r>
            <a:r>
              <a:rPr lang="mr-IN" dirty="0">
                <a:solidFill>
                  <a:srgbClr val="204083"/>
                </a:solidFill>
                <a:latin typeface="Helvetica"/>
                <a:cs typeface="Helvetica"/>
              </a:rPr>
              <a:t>–</a:t>
            </a: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 maladie d’Addison </a:t>
            </a:r>
            <a:r>
              <a:rPr lang="mr-IN" dirty="0">
                <a:solidFill>
                  <a:srgbClr val="204083"/>
                </a:solidFill>
                <a:latin typeface="Helvetica"/>
                <a:cs typeface="Helvetica"/>
              </a:rPr>
              <a:t>–</a:t>
            </a: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, mais</a:t>
            </a:r>
            <a:r>
              <a:rPr lang="is-IS" dirty="0">
                <a:solidFill>
                  <a:srgbClr val="204083"/>
                </a:solidFill>
                <a:latin typeface="Helvetica"/>
                <a:cs typeface="Helvetica"/>
              </a:rPr>
              <a:t>… dans plus de 90% des cas il n’existe pas de cause clairement identifiée !</a:t>
            </a: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)</a:t>
            </a:r>
          </a:p>
          <a:p>
            <a:pPr marL="1657350" lvl="3" indent="-285750">
              <a:buFont typeface="Arial"/>
              <a:buChar char="•"/>
            </a:pP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Secondaire (causée par des médicaments – la chimiothérapie, par exemple – ou des radiations – radiothérapie, exposition à des radiations ionisantes – ou même des chirurgies – ablation partielle ou total des ovaires)</a:t>
            </a:r>
          </a:p>
          <a:p>
            <a:pPr marL="1200150" lvl="2" indent="-285750">
              <a:buFont typeface="Arial"/>
              <a:buChar char="•"/>
            </a:pPr>
            <a:r>
              <a:rPr lang="fr-FR" b="1" dirty="0">
                <a:solidFill>
                  <a:srgbClr val="204083"/>
                </a:solidFill>
                <a:latin typeface="Helvetica"/>
                <a:cs typeface="Helvetica"/>
              </a:rPr>
              <a:t>L’âge maternel </a:t>
            </a:r>
            <a:r>
              <a:rPr lang="fr-FR" b="1" dirty="0" smtClean="0">
                <a:solidFill>
                  <a:srgbClr val="204083"/>
                </a:solidFill>
                <a:latin typeface="Helvetica"/>
                <a:cs typeface="Helvetica"/>
              </a:rPr>
              <a:t>avancée</a:t>
            </a:r>
            <a:endParaRPr lang="fr-FR" b="1" dirty="0">
              <a:solidFill>
                <a:srgbClr val="204083"/>
              </a:solidFill>
              <a:latin typeface="Helvetica"/>
              <a:cs typeface="Helvetica"/>
            </a:endParaRPr>
          </a:p>
          <a:p>
            <a:pPr marL="1200150" lvl="2" indent="-285750">
              <a:buFont typeface="Arial"/>
              <a:buChar char="•"/>
            </a:pP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Altération ou </a:t>
            </a:r>
            <a:r>
              <a:rPr lang="fr-FR" b="1" dirty="0">
                <a:solidFill>
                  <a:srgbClr val="204083"/>
                </a:solidFill>
                <a:latin typeface="Helvetica"/>
                <a:cs typeface="Helvetica"/>
              </a:rPr>
              <a:t>maladie génétique </a:t>
            </a: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avec une grande probabilité de transmission</a:t>
            </a:r>
          </a:p>
          <a:p>
            <a:pPr marL="1200150" lvl="2" indent="-285750">
              <a:buFont typeface="Arial"/>
              <a:buChar char="•"/>
            </a:pPr>
            <a:r>
              <a:rPr lang="fr-FR" b="1" dirty="0" smtClean="0">
                <a:solidFill>
                  <a:srgbClr val="204083"/>
                </a:solidFill>
                <a:latin typeface="Helvetica"/>
                <a:cs typeface="Helvetica"/>
              </a:rPr>
              <a:t>Echec des traitements avec ses propres </a:t>
            </a:r>
            <a:r>
              <a:rPr lang="fr-FR" b="1" dirty="0">
                <a:solidFill>
                  <a:srgbClr val="204083"/>
                </a:solidFill>
                <a:latin typeface="Helvetica"/>
                <a:cs typeface="Helvetica"/>
              </a:rPr>
              <a:t>ovocytes</a:t>
            </a:r>
            <a:endParaRPr lang="fr-FR" sz="1400" b="1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1" y="161048"/>
            <a:ext cx="92504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 smtClean="0">
                <a:solidFill>
                  <a:schemeClr val="bg1"/>
                </a:solidFill>
                <a:latin typeface="Helvetica"/>
                <a:cs typeface="Helvetica"/>
              </a:rPr>
              <a:t>Traitement </a:t>
            </a:r>
            <a:r>
              <a:rPr lang="fr-FR" sz="2800" spc="100" dirty="0">
                <a:solidFill>
                  <a:schemeClr val="bg1"/>
                </a:solidFill>
                <a:latin typeface="Helvetica"/>
                <a:cs typeface="Helvetica"/>
              </a:rPr>
              <a:t>avec don d’ovocytes </a:t>
            </a:r>
            <a:r>
              <a:rPr lang="fr-FR" sz="2000" spc="100" dirty="0" smtClean="0">
                <a:solidFill>
                  <a:schemeClr val="bg1"/>
                </a:solidFill>
                <a:latin typeface="Helvetica"/>
                <a:cs typeface="Helvetica"/>
              </a:rPr>
              <a:t>| </a:t>
            </a:r>
            <a:r>
              <a:rPr lang="fr-FR" spc="100" dirty="0">
                <a:solidFill>
                  <a:schemeClr val="bg1"/>
                </a:solidFill>
                <a:latin typeface="Helvetica"/>
                <a:cs typeface="Helvetica"/>
              </a:rPr>
              <a:t>Quand, pourquoi, pour qui </a:t>
            </a:r>
            <a:r>
              <a:rPr lang="fr-FR" spc="100" dirty="0" smtClean="0">
                <a:solidFill>
                  <a:schemeClr val="bg1"/>
                </a:solidFill>
                <a:latin typeface="Helvetica"/>
                <a:cs typeface="Helvetica"/>
              </a:rPr>
              <a:t>?</a:t>
            </a:r>
            <a:endParaRPr lang="fr-FR" spc="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6316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253817" y="161048"/>
            <a:ext cx="8996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 smtClean="0">
                <a:solidFill>
                  <a:schemeClr val="bg1"/>
                </a:solidFill>
                <a:latin typeface="Helvetica"/>
                <a:cs typeface="Helvetica"/>
              </a:rPr>
              <a:t>Traitement </a:t>
            </a:r>
            <a:r>
              <a:rPr lang="fr-FR" sz="2800" spc="100" dirty="0">
                <a:solidFill>
                  <a:schemeClr val="bg1"/>
                </a:solidFill>
                <a:latin typeface="Helvetica"/>
                <a:cs typeface="Helvetica"/>
              </a:rPr>
              <a:t>avec don d’ovocytes </a:t>
            </a:r>
            <a:r>
              <a:rPr lang="fr-FR" sz="2000" spc="100" dirty="0" smtClean="0">
                <a:solidFill>
                  <a:schemeClr val="bg1"/>
                </a:solidFill>
                <a:latin typeface="Helvetica"/>
                <a:cs typeface="Helvetica"/>
              </a:rPr>
              <a:t>| Comment ?</a:t>
            </a:r>
            <a:endParaRPr lang="fr-FR" sz="2000" spc="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81325" y="1785085"/>
            <a:ext cx="77962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u="sng" dirty="0">
                <a:solidFill>
                  <a:srgbClr val="204083"/>
                </a:solidFill>
                <a:latin typeface="Helvetica"/>
                <a:cs typeface="Helvetica"/>
              </a:rPr>
              <a:t>Types de protocole</a:t>
            </a:r>
            <a:r>
              <a:rPr lang="fr-FR" sz="3200" b="1" dirty="0">
                <a:solidFill>
                  <a:srgbClr val="204083"/>
                </a:solidFill>
                <a:latin typeface="Helvetica"/>
                <a:cs typeface="Helvetica"/>
              </a:rPr>
              <a:t> :</a:t>
            </a:r>
          </a:p>
          <a:p>
            <a:pPr marL="1257300" lvl="2" indent="-342900">
              <a:buFont typeface="Arial"/>
              <a:buChar char="•"/>
            </a:pPr>
            <a:r>
              <a:rPr lang="fr-FR" sz="3200" dirty="0">
                <a:solidFill>
                  <a:srgbClr val="204083"/>
                </a:solidFill>
                <a:latin typeface="Helvetica"/>
                <a:cs typeface="Helvetica"/>
              </a:rPr>
              <a:t>Cycle substitué</a:t>
            </a:r>
          </a:p>
          <a:p>
            <a:pPr marL="1714500" lvl="3" indent="-342900">
              <a:buFont typeface="Arial"/>
              <a:buChar char="•"/>
            </a:pPr>
            <a:r>
              <a:rPr lang="fr-FR" sz="3200" dirty="0">
                <a:solidFill>
                  <a:srgbClr val="204083"/>
                </a:solidFill>
                <a:latin typeface="Helvetica"/>
                <a:cs typeface="Helvetica"/>
              </a:rPr>
              <a:t>Protocole long</a:t>
            </a:r>
          </a:p>
          <a:p>
            <a:pPr marL="1714500" lvl="3" indent="-342900">
              <a:buFont typeface="Arial"/>
              <a:buChar char="•"/>
            </a:pPr>
            <a:r>
              <a:rPr lang="fr-FR" sz="3200" dirty="0">
                <a:solidFill>
                  <a:srgbClr val="204083"/>
                </a:solidFill>
                <a:latin typeface="Helvetica"/>
                <a:cs typeface="Helvetica"/>
              </a:rPr>
              <a:t>Protocole court </a:t>
            </a:r>
          </a:p>
          <a:p>
            <a:pPr marL="1714500" lvl="3" indent="-342900">
              <a:buFont typeface="Arial"/>
              <a:buChar char="•"/>
            </a:pPr>
            <a:r>
              <a:rPr lang="fr-FR" sz="3200" dirty="0">
                <a:solidFill>
                  <a:srgbClr val="204083"/>
                </a:solidFill>
                <a:latin typeface="Helvetica"/>
                <a:cs typeface="Helvetica"/>
              </a:rPr>
              <a:t>Protocole toujours adapté </a:t>
            </a:r>
          </a:p>
          <a:p>
            <a:pPr marL="1257300" lvl="2" indent="-342900">
              <a:buFont typeface="Arial"/>
              <a:buChar char="•"/>
            </a:pPr>
            <a:r>
              <a:rPr lang="fr-FR" sz="3200" dirty="0">
                <a:solidFill>
                  <a:srgbClr val="204083"/>
                </a:solidFill>
                <a:latin typeface="Helvetica"/>
                <a:cs typeface="Helvetica"/>
              </a:rPr>
              <a:t>Cycle naturel</a:t>
            </a:r>
          </a:p>
        </p:txBody>
      </p:sp>
    </p:spTree>
    <p:extLst>
      <p:ext uri="{BB962C8B-B14F-4D97-AF65-F5344CB8AC3E}">
        <p14:creationId xmlns:p14="http://schemas.microsoft.com/office/powerpoint/2010/main" val="73529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838039" y="4867832"/>
            <a:ext cx="1434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204083"/>
                </a:solidFill>
                <a:latin typeface="Helvetica"/>
                <a:cs typeface="Helvetica"/>
              </a:rPr>
              <a:t>Âge féminin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3817" y="2228650"/>
            <a:ext cx="8712969" cy="2490900"/>
            <a:chOff x="-116056" y="2430589"/>
            <a:chExt cx="9260055" cy="2702575"/>
          </a:xfrm>
        </p:grpSpPr>
        <p:pic>
          <p:nvPicPr>
            <p:cNvPr id="6" name="Picture 5" descr="age-vs-miscarriage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1971" y="2430589"/>
              <a:ext cx="6505072" cy="270257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601616" y="3437644"/>
              <a:ext cx="1542383" cy="9016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b="1" dirty="0">
                  <a:solidFill>
                    <a:srgbClr val="204083"/>
                  </a:solidFill>
                  <a:latin typeface="Helvetica"/>
                  <a:cs typeface="Helvetica"/>
                </a:rPr>
                <a:t>Pourcentage de fausse couches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116056" y="3437644"/>
              <a:ext cx="1619013" cy="9016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600" b="1" dirty="0">
                  <a:solidFill>
                    <a:srgbClr val="204083"/>
                  </a:solidFill>
                  <a:latin typeface="Helvetica"/>
                  <a:cs typeface="Helvetica"/>
                </a:rPr>
                <a:t>Pourcentage de grossesse par mois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824946" y="5088539"/>
            <a:ext cx="43635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rgbClr val="204083"/>
                </a:solidFill>
                <a:latin typeface="Helvetica"/>
              </a:rPr>
              <a:t>(Grossesses naturelles)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193072" y="161048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 smtClean="0">
                <a:solidFill>
                  <a:srgbClr val="FFFFFF"/>
                </a:solidFill>
                <a:latin typeface="Helvetica"/>
                <a:cs typeface="Helvetica"/>
              </a:rPr>
              <a:t>La fertilité humaine</a:t>
            </a:r>
            <a:endParaRPr lang="fr-FR" sz="2400" spc="1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9450" y="6155765"/>
            <a:ext cx="9153450" cy="702235"/>
          </a:xfrm>
          <a:prstGeom prst="rect">
            <a:avLst/>
          </a:prstGeom>
          <a:solidFill>
            <a:srgbClr val="204083"/>
          </a:solidFill>
          <a:ln>
            <a:solidFill>
              <a:srgbClr val="114A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29" y="6288638"/>
            <a:ext cx="423808" cy="43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996" y="6381861"/>
            <a:ext cx="3833069" cy="27264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654663" y="4281749"/>
            <a:ext cx="851061" cy="13094"/>
          </a:xfrm>
          <a:prstGeom prst="line">
            <a:avLst/>
          </a:prstGeom>
          <a:ln>
            <a:solidFill>
              <a:srgbClr val="F000F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762928" y="4080610"/>
            <a:ext cx="851061" cy="13094"/>
          </a:xfrm>
          <a:prstGeom prst="line">
            <a:avLst/>
          </a:prstGeom>
          <a:ln>
            <a:solidFill>
              <a:srgbClr val="F000FE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08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53819" y="1289970"/>
            <a:ext cx="8523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Il faut essayer que l’endomètre ait au moins 8 mm pour le transfert embryonnaire et les meilleures caractéristiques possibles (triple feuillet)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8894" y="2225280"/>
            <a:ext cx="5959712" cy="3345835"/>
            <a:chOff x="1598894" y="2225280"/>
            <a:chExt cx="5959712" cy="33458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8894" y="2225280"/>
              <a:ext cx="5839591" cy="300899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598894" y="5263338"/>
              <a:ext cx="59597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400" dirty="0">
                  <a:solidFill>
                    <a:srgbClr val="204083"/>
                  </a:solidFill>
                  <a:latin typeface="Helvetica"/>
                  <a:cs typeface="Helvetica"/>
                </a:rPr>
                <a:t>Source : 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  <a:cs typeface="Helvetica"/>
                </a:rPr>
                <a:t>Wu et al. Reproductive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  <a:cs typeface="Helvetica"/>
                </a:rPr>
                <a:t>Biology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  <a:cs typeface="Helvetica"/>
                </a:rPr>
                <a:t> and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  <a:cs typeface="Helvetica"/>
                </a:rPr>
                <a:t>Endocrinology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  <a:cs typeface="Helvetica"/>
                </a:rPr>
                <a:t> 2014, 12:96 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53817" y="161048"/>
            <a:ext cx="8996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 smtClean="0">
                <a:solidFill>
                  <a:schemeClr val="bg1"/>
                </a:solidFill>
                <a:latin typeface="Helvetica"/>
                <a:cs typeface="Helvetica"/>
              </a:rPr>
              <a:t>Traitement </a:t>
            </a:r>
            <a:r>
              <a:rPr lang="fr-FR" sz="2800" spc="100" dirty="0">
                <a:solidFill>
                  <a:schemeClr val="bg1"/>
                </a:solidFill>
                <a:latin typeface="Helvetica"/>
                <a:cs typeface="Helvetica"/>
              </a:rPr>
              <a:t>avec don d’ovocytes </a:t>
            </a:r>
            <a:r>
              <a:rPr lang="fr-FR" sz="2000" spc="100" dirty="0" smtClean="0">
                <a:solidFill>
                  <a:schemeClr val="bg1"/>
                </a:solidFill>
                <a:latin typeface="Helvetica"/>
                <a:cs typeface="Helvetica"/>
              </a:rPr>
              <a:t>| Comment ?</a:t>
            </a:r>
            <a:endParaRPr lang="fr-FR" sz="2000" spc="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2288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3818" y="1507259"/>
            <a:ext cx="8890182" cy="4647125"/>
            <a:chOff x="253818" y="1507259"/>
            <a:chExt cx="8890182" cy="4647125"/>
          </a:xfrm>
        </p:grpSpPr>
        <p:pic>
          <p:nvPicPr>
            <p:cNvPr id="3" name="Picture 2" descr="iStock-484929668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79"/>
            <a:stretch/>
          </p:blipFill>
          <p:spPr>
            <a:xfrm>
              <a:off x="4912334" y="2772630"/>
              <a:ext cx="4231666" cy="338175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53818" y="1507259"/>
              <a:ext cx="8523757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u="sng" dirty="0">
                  <a:solidFill>
                    <a:srgbClr val="204083"/>
                  </a:solidFill>
                  <a:latin typeface="Helvetica"/>
                  <a:cs typeface="Helvetica"/>
                </a:rPr>
                <a:t>Les donneuses :</a:t>
              </a:r>
            </a:p>
            <a:p>
              <a:endParaRPr lang="fr-FR" u="sng" dirty="0">
                <a:solidFill>
                  <a:srgbClr val="204083"/>
                </a:solidFill>
                <a:latin typeface="Helvetica"/>
                <a:cs typeface="Helvetica"/>
              </a:endParaRPr>
            </a:p>
            <a:p>
              <a:pPr marL="715963" lvl="2" indent="-342900">
                <a:buFont typeface="Arial"/>
                <a:buChar char="•"/>
              </a:pPr>
              <a:r>
                <a:rPr lang="fr-FR" dirty="0">
                  <a:solidFill>
                    <a:srgbClr val="204083"/>
                  </a:solidFill>
                  <a:latin typeface="Helvetica"/>
                  <a:cs typeface="Helvetica"/>
                </a:rPr>
                <a:t>Âge – limite légale : 35 ans (en France : 37 ans)</a:t>
              </a:r>
            </a:p>
            <a:p>
              <a:pPr marL="715963" lvl="2" indent="-342900">
                <a:buFont typeface="Arial"/>
                <a:buChar char="•"/>
              </a:pPr>
              <a:r>
                <a:rPr lang="fr-FR" dirty="0">
                  <a:solidFill>
                    <a:srgbClr val="204083"/>
                  </a:solidFill>
                  <a:latin typeface="Helvetica"/>
                  <a:cs typeface="Helvetica"/>
                </a:rPr>
                <a:t>Toujours anonymes</a:t>
              </a:r>
            </a:p>
            <a:p>
              <a:pPr marL="715963" lvl="2" indent="-342900">
                <a:buFont typeface="Arial"/>
                <a:buChar char="•"/>
              </a:pPr>
              <a:r>
                <a:rPr lang="fr-FR" dirty="0">
                  <a:solidFill>
                    <a:srgbClr val="204083"/>
                  </a:solidFill>
                  <a:latin typeface="Helvetica"/>
                  <a:cs typeface="Helvetica"/>
                </a:rPr>
                <a:t>Caractéristiques physiques similaires à celles de la receveuse</a:t>
              </a:r>
            </a:p>
            <a:p>
              <a:pPr marL="715963" lvl="2" indent="-342900">
                <a:buFont typeface="Arial"/>
                <a:buChar char="•"/>
              </a:pPr>
              <a:r>
                <a:rPr lang="fr-FR" dirty="0">
                  <a:solidFill>
                    <a:srgbClr val="204083"/>
                  </a:solidFill>
                  <a:latin typeface="Helvetica"/>
                  <a:cs typeface="Helvetica"/>
                </a:rPr>
                <a:t>Testées pour des maladies infectieuses les </a:t>
              </a: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plus</a:t>
              </a:r>
            </a:p>
            <a:p>
              <a:pPr marL="373063" lvl="2"/>
              <a:r>
                <a:rPr lang="fr-FR" dirty="0">
                  <a:solidFill>
                    <a:srgbClr val="204083"/>
                  </a:solidFill>
                  <a:latin typeface="Helvetica"/>
                  <a:cs typeface="Helvetica"/>
                </a:rPr>
                <a:t> </a:t>
              </a: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     fréquentes </a:t>
              </a:r>
              <a:r>
                <a:rPr lang="fr-FR" dirty="0">
                  <a:solidFill>
                    <a:srgbClr val="204083"/>
                  </a:solidFill>
                  <a:latin typeface="Helvetica"/>
                  <a:cs typeface="Helvetica"/>
                </a:rPr>
                <a:t>(directive européenne) </a:t>
              </a:r>
              <a:endParaRPr lang="fr-FR" dirty="0" smtClean="0">
                <a:solidFill>
                  <a:srgbClr val="204083"/>
                </a:solidFill>
                <a:latin typeface="Helvetica"/>
                <a:cs typeface="Helvetica"/>
              </a:endParaRPr>
            </a:p>
            <a:p>
              <a:pPr marL="373063" lvl="2"/>
              <a:r>
                <a:rPr lang="pt-PT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      </a:t>
              </a:r>
              <a:r>
                <a:rPr lang="mr-IN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–</a:t>
              </a: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 </a:t>
              </a:r>
              <a:r>
                <a:rPr lang="fr-FR" dirty="0">
                  <a:solidFill>
                    <a:srgbClr val="204083"/>
                  </a:solidFill>
                  <a:latin typeface="Helvetica"/>
                  <a:cs typeface="Helvetica"/>
                </a:rPr>
                <a:t>HIV, HBV, HBC, syphilis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53817" y="161048"/>
            <a:ext cx="8996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 smtClean="0">
                <a:solidFill>
                  <a:schemeClr val="bg1"/>
                </a:solidFill>
                <a:latin typeface="Helvetica"/>
                <a:cs typeface="Helvetica"/>
              </a:rPr>
              <a:t>Traitement </a:t>
            </a:r>
            <a:r>
              <a:rPr lang="fr-FR" sz="2800" spc="100" dirty="0">
                <a:solidFill>
                  <a:schemeClr val="bg1"/>
                </a:solidFill>
                <a:latin typeface="Helvetica"/>
                <a:cs typeface="Helvetica"/>
              </a:rPr>
              <a:t>avec don d’ovocytes </a:t>
            </a:r>
            <a:r>
              <a:rPr lang="fr-FR" sz="2000" spc="100" dirty="0" smtClean="0">
                <a:solidFill>
                  <a:schemeClr val="bg1"/>
                </a:solidFill>
                <a:latin typeface="Helvetica"/>
                <a:cs typeface="Helvetica"/>
              </a:rPr>
              <a:t>| Comment ?</a:t>
            </a:r>
            <a:endParaRPr lang="fr-FR" sz="2000" spc="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98157" y="483274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5412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3818" y="1028027"/>
            <a:ext cx="8890182" cy="5003548"/>
            <a:chOff x="253818" y="1028027"/>
            <a:chExt cx="8890182" cy="5003548"/>
          </a:xfrm>
        </p:grpSpPr>
        <p:sp>
          <p:nvSpPr>
            <p:cNvPr id="19" name="Rectangle 18"/>
            <p:cNvSpPr/>
            <p:nvPr/>
          </p:nvSpPr>
          <p:spPr>
            <a:xfrm>
              <a:off x="253818" y="1507259"/>
              <a:ext cx="8523757" cy="45243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u="sng" dirty="0">
                  <a:solidFill>
                    <a:srgbClr val="204083"/>
                  </a:solidFill>
                  <a:latin typeface="Helvetica"/>
                  <a:cs typeface="Helvetica"/>
                </a:rPr>
                <a:t>Les donneuses</a:t>
              </a:r>
              <a:r>
                <a:rPr lang="fr-FR" dirty="0">
                  <a:solidFill>
                    <a:srgbClr val="204083"/>
                  </a:solidFill>
                  <a:latin typeface="Helvetica"/>
                  <a:cs typeface="Helvetica"/>
                </a:rPr>
                <a:t> :</a:t>
              </a:r>
            </a:p>
            <a:p>
              <a:pPr marL="901700" lvl="2" indent="-342900" defTabSz="161925">
                <a:buFont typeface="Arial"/>
                <a:buChar char="•"/>
              </a:pP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Contrôlées  pour des maladies génétiques les plus fréquentes :</a:t>
              </a:r>
            </a:p>
            <a:p>
              <a:pPr marL="1157288" lvl="3" indent="-342900">
                <a:buFont typeface="Arial"/>
                <a:buChar char="•"/>
                <a:tabLst>
                  <a:tab pos="1347788" algn="l"/>
                </a:tabLst>
              </a:pP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Caryotype</a:t>
              </a:r>
            </a:p>
            <a:p>
              <a:pPr marL="1157288" lvl="3" indent="-342900">
                <a:buFont typeface="Arial"/>
                <a:buChar char="•"/>
                <a:tabLst>
                  <a:tab pos="1347788" algn="l"/>
                </a:tabLst>
              </a:pP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Mucoviscidose (1:25) </a:t>
              </a:r>
            </a:p>
            <a:p>
              <a:pPr marL="1157288" lvl="3" indent="-342900">
                <a:buFont typeface="Arial"/>
                <a:buChar char="•"/>
                <a:tabLst>
                  <a:tab pos="1347788" algn="l"/>
                </a:tabLst>
              </a:pP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Atrophie Musculaire Spinale (1:30)</a:t>
              </a:r>
            </a:p>
            <a:p>
              <a:pPr marL="1157288" lvl="3" indent="-342900">
                <a:buFont typeface="Arial"/>
                <a:buChar char="•"/>
                <a:tabLst>
                  <a:tab pos="1347788" algn="l"/>
                </a:tabLst>
              </a:pP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Syndrome de </a:t>
              </a:r>
              <a:r>
                <a:rPr lang="fr-FR" dirty="0" err="1" smtClean="0">
                  <a:solidFill>
                    <a:srgbClr val="204083"/>
                  </a:solidFill>
                  <a:latin typeface="Helvetica"/>
                  <a:cs typeface="Helvetica"/>
                </a:rPr>
                <a:t>Smitz</a:t>
              </a: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-</a:t>
              </a:r>
              <a:r>
                <a:rPr lang="fr-FR" dirty="0" err="1" smtClean="0">
                  <a:solidFill>
                    <a:srgbClr val="204083"/>
                  </a:solidFill>
                  <a:latin typeface="Helvetica"/>
                  <a:cs typeface="Helvetica"/>
                </a:rPr>
                <a:t>Lemli</a:t>
              </a: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-Opitz (1:30)</a:t>
              </a:r>
            </a:p>
            <a:p>
              <a:pPr marL="1157288" lvl="3" indent="-342900">
                <a:buFont typeface="Arial"/>
                <a:buChar char="•"/>
                <a:tabLst>
                  <a:tab pos="1347788" algn="l"/>
                </a:tabLst>
              </a:pPr>
              <a:r>
                <a:rPr lang="fr-FR" dirty="0">
                  <a:solidFill>
                    <a:srgbClr val="204083"/>
                  </a:solidFill>
                  <a:latin typeface="Helvetica"/>
                  <a:cs typeface="Helvetica"/>
                </a:rPr>
                <a:t>Déficit en </a:t>
              </a:r>
              <a:r>
                <a:rPr lang="fr-FR" dirty="0" err="1">
                  <a:solidFill>
                    <a:srgbClr val="204083"/>
                  </a:solidFill>
                  <a:latin typeface="Helvetica"/>
                  <a:cs typeface="Helvetica"/>
                </a:rPr>
                <a:t>acil-CoA</a:t>
              </a:r>
              <a:r>
                <a:rPr lang="fr-FR" dirty="0">
                  <a:solidFill>
                    <a:srgbClr val="204083"/>
                  </a:solidFill>
                  <a:latin typeface="Helvetica"/>
                  <a:cs typeface="Helvetica"/>
                </a:rPr>
                <a:t> déshydrogénase à chaîne moyenne (1:55</a:t>
              </a: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)</a:t>
              </a:r>
            </a:p>
            <a:p>
              <a:pPr marL="1157288" lvl="3" indent="-342900">
                <a:buFont typeface="Arial"/>
                <a:buChar char="•"/>
                <a:tabLst>
                  <a:tab pos="1347788" algn="l"/>
                </a:tabLst>
              </a:pP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Anomalie congénitale de la glycosylation type 1A (1:71)</a:t>
              </a:r>
            </a:p>
            <a:p>
              <a:pPr marL="1157288" lvl="3" indent="-342900">
                <a:buFont typeface="Arial"/>
                <a:buChar char="•"/>
                <a:tabLst>
                  <a:tab pos="1347788" algn="l"/>
                </a:tabLst>
              </a:pP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Maladie de Wilson (1:87)</a:t>
              </a:r>
            </a:p>
            <a:p>
              <a:pPr marL="1157288" lvl="3" indent="-342900">
                <a:buFont typeface="Arial"/>
                <a:buChar char="•"/>
                <a:tabLst>
                  <a:tab pos="1347788" algn="l"/>
                </a:tabLst>
              </a:pP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Anémie </a:t>
              </a:r>
              <a:r>
                <a:rPr lang="fr-FR" dirty="0" err="1" smtClean="0">
                  <a:solidFill>
                    <a:srgbClr val="204083"/>
                  </a:solidFill>
                  <a:latin typeface="Helvetica"/>
                  <a:cs typeface="Helvetica"/>
                </a:rPr>
                <a:t>sidéroblastique</a:t>
              </a: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 autosomique récessive (1:100)   </a:t>
              </a:r>
              <a:endParaRPr lang="fr-FR" dirty="0">
                <a:solidFill>
                  <a:srgbClr val="204083"/>
                </a:solidFill>
                <a:latin typeface="Helvetica"/>
                <a:cs typeface="Helvetica"/>
              </a:endParaRPr>
            </a:p>
            <a:p>
              <a:pPr marL="1157288" lvl="3" indent="-342900">
                <a:buFont typeface="Arial"/>
                <a:buChar char="•"/>
                <a:tabLst>
                  <a:tab pos="1347788" algn="l"/>
                </a:tabLst>
              </a:pP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Déficit en 3-hydroxyacil-CoA déshydrogénase des acides gras à chaîne longue (1:125)</a:t>
              </a:r>
            </a:p>
            <a:p>
              <a:pPr marL="1157288" lvl="3" indent="-342900">
                <a:buFont typeface="Arial"/>
                <a:buChar char="•"/>
                <a:tabLst>
                  <a:tab pos="1347788" algn="l"/>
                </a:tabLst>
              </a:pP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Syndrome de l’X Fragile (1:180)</a:t>
              </a:r>
            </a:p>
            <a:p>
              <a:pPr marL="1157288" lvl="3" indent="-342900">
                <a:buFont typeface="Arial"/>
                <a:buChar char="•"/>
                <a:tabLst>
                  <a:tab pos="1347788" algn="l"/>
                </a:tabLst>
              </a:pPr>
              <a:r>
                <a:rPr lang="fr-FR" dirty="0" err="1" smtClean="0">
                  <a:solidFill>
                    <a:srgbClr val="204083"/>
                  </a:solidFill>
                  <a:latin typeface="Helvetica"/>
                  <a:cs typeface="Helvetica"/>
                </a:rPr>
                <a:t>Distrophie</a:t>
              </a: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 musculaire de Duchenne et Becker (1:500)</a:t>
              </a:r>
            </a:p>
            <a:p>
              <a:pPr marL="1157288" lvl="3" indent="-342900">
                <a:buFont typeface="Arial"/>
                <a:buChar char="•"/>
                <a:tabLst>
                  <a:tab pos="1347788" algn="l"/>
                </a:tabLst>
              </a:pP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Drépanocytose (1</a:t>
              </a:r>
              <a:r>
                <a:rPr lang="fr-FR" smtClean="0">
                  <a:solidFill>
                    <a:srgbClr val="204083"/>
                  </a:solidFill>
                  <a:latin typeface="Helvetica"/>
                  <a:cs typeface="Helvetica"/>
                </a:rPr>
                <a:t>:10 </a:t>
              </a: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porteurs chez la population d’origine africaine; 1:</a:t>
              </a:r>
              <a:r>
                <a:rPr lang="fr-FR" smtClean="0">
                  <a:solidFill>
                    <a:srgbClr val="204083"/>
                  </a:solidFill>
                  <a:latin typeface="Helvetica"/>
                  <a:cs typeface="Helvetica"/>
                </a:rPr>
                <a:t>333 porteurs chez </a:t>
              </a:r>
              <a:r>
                <a:rPr lang="fr-FR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la population caucasienne)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184288" y="1028027"/>
              <a:ext cx="59597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400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Tests de routine à Ferticentro </a:t>
              </a:r>
              <a:r>
                <a:rPr lang="mr-IN" sz="1400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–</a:t>
              </a:r>
              <a:r>
                <a:rPr lang="fr-FR" sz="1400" smtClean="0">
                  <a:solidFill>
                    <a:srgbClr val="204083"/>
                  </a:solidFill>
                  <a:latin typeface="Helvetica"/>
                  <a:cs typeface="Helvetica"/>
                </a:rPr>
                <a:t> depuis Novembre </a:t>
              </a:r>
              <a:r>
                <a:rPr lang="fr-FR" sz="1400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2017</a:t>
              </a:r>
              <a:endParaRPr lang="fr-FR" sz="1400" i="1" dirty="0">
                <a:solidFill>
                  <a:srgbClr val="204083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53817" y="161048"/>
            <a:ext cx="8996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 smtClean="0">
                <a:solidFill>
                  <a:schemeClr val="bg1"/>
                </a:solidFill>
                <a:latin typeface="Helvetica"/>
                <a:cs typeface="Helvetica"/>
              </a:rPr>
              <a:t>Traitement </a:t>
            </a:r>
            <a:r>
              <a:rPr lang="fr-FR" sz="2800" spc="100" dirty="0">
                <a:solidFill>
                  <a:schemeClr val="bg1"/>
                </a:solidFill>
                <a:latin typeface="Helvetica"/>
                <a:cs typeface="Helvetica"/>
              </a:rPr>
              <a:t>avec don d’ovocytes </a:t>
            </a:r>
            <a:r>
              <a:rPr lang="fr-FR" sz="2000" spc="100" dirty="0" smtClean="0">
                <a:solidFill>
                  <a:schemeClr val="bg1"/>
                </a:solidFill>
                <a:latin typeface="Helvetica"/>
                <a:cs typeface="Helvetica"/>
              </a:rPr>
              <a:t>| Comment ?</a:t>
            </a:r>
            <a:endParaRPr lang="fr-FR" sz="2000" spc="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012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167" y="1048423"/>
            <a:ext cx="1372755" cy="13727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218" y="1420273"/>
            <a:ext cx="720576" cy="7205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519" y="5216863"/>
            <a:ext cx="587021" cy="5870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355" y="1456507"/>
            <a:ext cx="863432" cy="8634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854" y="2858120"/>
            <a:ext cx="1139846" cy="113984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10" y="2421178"/>
            <a:ext cx="1969119" cy="2076721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27633" y="1104603"/>
            <a:ext cx="45947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pc="100" dirty="0">
                <a:solidFill>
                  <a:srgbClr val="204083"/>
                </a:solidFill>
                <a:latin typeface="Helvetica"/>
                <a:cs typeface="Helvetica"/>
              </a:rPr>
              <a:t>Embryons frais ou vitrifiés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56220" y="1388867"/>
            <a:ext cx="7170128" cy="4438293"/>
            <a:chOff x="1856220" y="1388867"/>
            <a:chExt cx="7170128" cy="4438293"/>
          </a:xfrm>
        </p:grpSpPr>
        <p:sp>
          <p:nvSpPr>
            <p:cNvPr id="25" name="Rectangle 24"/>
            <p:cNvSpPr/>
            <p:nvPr/>
          </p:nvSpPr>
          <p:spPr>
            <a:xfrm>
              <a:off x="1856220" y="5238818"/>
              <a:ext cx="154521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400" dirty="0">
                  <a:solidFill>
                    <a:srgbClr val="204083"/>
                  </a:solidFill>
                  <a:latin typeface="Helvetica"/>
                  <a:cs typeface="Helvetica"/>
                </a:rPr>
                <a:t>Source : </a:t>
              </a:r>
            </a:p>
            <a:p>
              <a:pPr algn="r"/>
              <a:r>
                <a:rPr lang="fr-FR" sz="1400" dirty="0">
                  <a:solidFill>
                    <a:srgbClr val="204083"/>
                  </a:solidFill>
                  <a:latin typeface="Helvetica"/>
                  <a:cs typeface="Helvetica"/>
                </a:rPr>
                <a:t>CDC (2017)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1365" y="1388867"/>
              <a:ext cx="5464983" cy="4438293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253817" y="161048"/>
            <a:ext cx="8996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 smtClean="0">
                <a:solidFill>
                  <a:schemeClr val="bg1"/>
                </a:solidFill>
                <a:latin typeface="Helvetica"/>
                <a:cs typeface="Helvetica"/>
              </a:rPr>
              <a:t>Traitement </a:t>
            </a:r>
            <a:r>
              <a:rPr lang="fr-FR" sz="2800" spc="100" dirty="0">
                <a:solidFill>
                  <a:schemeClr val="bg1"/>
                </a:solidFill>
                <a:latin typeface="Helvetica"/>
                <a:cs typeface="Helvetica"/>
              </a:rPr>
              <a:t>avec don d’ovocytes </a:t>
            </a:r>
            <a:r>
              <a:rPr lang="fr-FR" sz="2000" spc="100" dirty="0" smtClean="0">
                <a:solidFill>
                  <a:schemeClr val="bg1"/>
                </a:solidFill>
                <a:latin typeface="Helvetica"/>
                <a:cs typeface="Helvetica"/>
              </a:rPr>
              <a:t>| Comment ?</a:t>
            </a:r>
            <a:endParaRPr lang="fr-FR" sz="2000" spc="1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25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0" y="4620062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200" spc="300" dirty="0">
                <a:solidFill>
                  <a:prstClr val="white"/>
                </a:solidFill>
                <a:latin typeface="Helvetica"/>
                <a:cs typeface="Helvetica"/>
              </a:rPr>
              <a:t>Merci et bonne chance!</a:t>
            </a:r>
          </a:p>
        </p:txBody>
      </p:sp>
      <p:pic>
        <p:nvPicPr>
          <p:cNvPr id="2" name="Picture 1" descr="UHC_2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554" y="978297"/>
            <a:ext cx="6858000" cy="31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204083"/>
          </a:solidFill>
          <a:ln>
            <a:solidFill>
              <a:srgbClr val="114A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897270" y="5244691"/>
            <a:ext cx="5293995" cy="6303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24469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204083"/>
                </a:solidFill>
                <a:latin typeface="Helvetica"/>
                <a:cs typeface="Helvetica"/>
              </a:rPr>
              <a:t>info@cliniquefrancophone.fr</a:t>
            </a:r>
            <a:endParaRPr lang="en-US" sz="2800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024" y="3867319"/>
            <a:ext cx="4459328" cy="645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419" y="1127006"/>
            <a:ext cx="6496860" cy="22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3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53818" y="1233084"/>
            <a:ext cx="8523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solidFill>
                  <a:srgbClr val="204083"/>
                </a:solidFill>
                <a:latin typeface="Helvetica"/>
                <a:cs typeface="Helvetica"/>
              </a:rPr>
              <a:t>Le risque génétique</a:t>
            </a: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1579" y="1879415"/>
            <a:ext cx="4006535" cy="3263645"/>
            <a:chOff x="193072" y="1702665"/>
            <a:chExt cx="4006535" cy="3263645"/>
          </a:xfrm>
        </p:grpSpPr>
        <p:pic>
          <p:nvPicPr>
            <p:cNvPr id="2" name="Picture 1" descr="aneuploidi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072" y="1702665"/>
              <a:ext cx="4006535" cy="29183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53818" y="4658533"/>
              <a:ext cx="37181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Source: Alan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Handyside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,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slideshare.net</a:t>
              </a:r>
              <a:endParaRPr lang="fr-FR" sz="1400" i="1" dirty="0">
                <a:solidFill>
                  <a:srgbClr val="204083"/>
                </a:solidFill>
                <a:latin typeface="Helvetica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57691" y="1233084"/>
            <a:ext cx="4786308" cy="4759123"/>
            <a:chOff x="4357691" y="1233084"/>
            <a:chExt cx="4786308" cy="4759123"/>
          </a:xfrm>
        </p:grpSpPr>
        <p:pic>
          <p:nvPicPr>
            <p:cNvPr id="5" name="Picture 4" descr="10.1038_35066065_f6_large_2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0267" y="1233084"/>
              <a:ext cx="3010287" cy="423590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357691" y="5468987"/>
              <a:ext cx="478630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Source: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Nature.com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,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https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://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www.nature.com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/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scitable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/content/maternal-age-and-trisomy-38292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193072" y="161048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>
                <a:solidFill>
                  <a:srgbClr val="FFFFFF"/>
                </a:solidFill>
                <a:latin typeface="Helvetica"/>
                <a:cs typeface="Helvetica"/>
              </a:rPr>
              <a:t>L’âge maternel avancé </a:t>
            </a:r>
            <a:r>
              <a:rPr lang="fr-FR" sz="2800" spc="100" dirty="0" smtClean="0">
                <a:solidFill>
                  <a:srgbClr val="FFFFFF"/>
                </a:solidFill>
                <a:latin typeface="Helvetica"/>
                <a:cs typeface="Helvetica"/>
              </a:rPr>
              <a:t>| </a:t>
            </a:r>
            <a:r>
              <a:rPr lang="fr-FR" sz="2400" spc="100" dirty="0" smtClean="0">
                <a:solidFill>
                  <a:srgbClr val="FFFFFF"/>
                </a:solidFill>
                <a:latin typeface="Helvetica"/>
                <a:cs typeface="Helvetica"/>
              </a:rPr>
              <a:t>les risques</a:t>
            </a:r>
            <a:endParaRPr lang="fr-FR" sz="2400" spc="1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9450" y="6155765"/>
            <a:ext cx="9153450" cy="702235"/>
          </a:xfrm>
          <a:prstGeom prst="rect">
            <a:avLst/>
          </a:prstGeom>
          <a:solidFill>
            <a:srgbClr val="204083"/>
          </a:solidFill>
          <a:ln>
            <a:solidFill>
              <a:srgbClr val="114A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29" y="6288638"/>
            <a:ext cx="423808" cy="436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996" y="6381861"/>
            <a:ext cx="3833069" cy="2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7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53818" y="1507259"/>
            <a:ext cx="8523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solidFill>
                  <a:srgbClr val="204083"/>
                </a:solidFill>
                <a:latin typeface="Helvetica"/>
                <a:cs typeface="Helvetica"/>
              </a:rPr>
              <a:t>Le risque génétique </a:t>
            </a:r>
            <a:r>
              <a:rPr lang="mr-IN" u="sng" dirty="0">
                <a:solidFill>
                  <a:srgbClr val="204083"/>
                </a:solidFill>
                <a:latin typeface="Helvetica"/>
                <a:cs typeface="Helvetica"/>
              </a:rPr>
              <a:t>–</a:t>
            </a:r>
            <a:r>
              <a:rPr lang="fr-FR" u="sng" dirty="0">
                <a:solidFill>
                  <a:srgbClr val="204083"/>
                </a:solidFill>
                <a:latin typeface="Helvetica"/>
                <a:cs typeface="Helvetica"/>
              </a:rPr>
              <a:t> trisomie 21</a:t>
            </a: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60552" y="2153590"/>
            <a:ext cx="7982428" cy="3589572"/>
            <a:chOff x="1060552" y="2153590"/>
            <a:chExt cx="7982428" cy="3589572"/>
          </a:xfrm>
        </p:grpSpPr>
        <p:sp>
          <p:nvSpPr>
            <p:cNvPr id="17" name="Rectangle 16"/>
            <p:cNvSpPr/>
            <p:nvPr/>
          </p:nvSpPr>
          <p:spPr>
            <a:xfrm>
              <a:off x="4256672" y="5435385"/>
              <a:ext cx="47863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Source: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Haddow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 (1990)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Semin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Perinatol</a:t>
              </a:r>
              <a:endParaRPr lang="fr-FR" sz="1400" i="1" dirty="0">
                <a:solidFill>
                  <a:srgbClr val="204083"/>
                </a:solidFill>
                <a:latin typeface="Helvetica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60552" y="2153590"/>
              <a:ext cx="607526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204083"/>
                  </a:solidFill>
                  <a:latin typeface="Helvetica"/>
                </a:rPr>
                <a:t>À la 10</a:t>
              </a:r>
              <a:r>
                <a:rPr lang="fr-FR" sz="2800" baseline="30000" dirty="0">
                  <a:solidFill>
                    <a:srgbClr val="204083"/>
                  </a:solidFill>
                  <a:latin typeface="Helvetica"/>
                </a:rPr>
                <a:t>ème</a:t>
              </a:r>
              <a:r>
                <a:rPr lang="fr-FR" sz="2800" dirty="0">
                  <a:solidFill>
                    <a:srgbClr val="204083"/>
                  </a:solidFill>
                  <a:latin typeface="Helvetica"/>
                </a:rPr>
                <a:t> semaine de grossesse:</a:t>
              </a:r>
            </a:p>
            <a:p>
              <a:pPr marL="285750" indent="-285750">
                <a:buFont typeface="Arial"/>
                <a:buChar char="•"/>
              </a:pPr>
              <a:r>
                <a:rPr lang="fr-FR" sz="2800" dirty="0">
                  <a:solidFill>
                    <a:schemeClr val="accent3">
                      <a:lumMod val="75000"/>
                    </a:schemeClr>
                  </a:solidFill>
                  <a:latin typeface="Helvetica"/>
                </a:rPr>
                <a:t>1 cas sur 1064 à 25 ans</a:t>
              </a:r>
            </a:p>
            <a:p>
              <a:pPr marL="285750" indent="-285750">
                <a:buFont typeface="Arial"/>
                <a:buChar char="•"/>
              </a:pPr>
              <a:r>
                <a:rPr lang="fr-FR" sz="2800" dirty="0">
                  <a:solidFill>
                    <a:srgbClr val="204083"/>
                  </a:solidFill>
                  <a:latin typeface="Helvetica"/>
                </a:rPr>
                <a:t>1 cas sur 686 à 30 ans</a:t>
              </a:r>
            </a:p>
            <a:p>
              <a:pPr marL="285750" indent="-285750">
                <a:buFont typeface="Arial"/>
                <a:buChar char="•"/>
              </a:pPr>
              <a:r>
                <a:rPr lang="fr-FR" sz="2800" dirty="0">
                  <a:solidFill>
                    <a:srgbClr val="204083"/>
                  </a:solidFill>
                  <a:latin typeface="Helvetica"/>
                </a:rPr>
                <a:t>1 cas sur 240 à 35 ans</a:t>
              </a:r>
            </a:p>
            <a:p>
              <a:pPr marL="285750" indent="-285750">
                <a:buFont typeface="Arial"/>
                <a:buChar char="•"/>
              </a:pPr>
              <a:r>
                <a:rPr lang="fr-FR" sz="2800" dirty="0">
                  <a:solidFill>
                    <a:srgbClr val="204083"/>
                  </a:solidFill>
                  <a:latin typeface="Helvetica"/>
                </a:rPr>
                <a:t>1 cas sur 53 à 40 ans </a:t>
              </a:r>
            </a:p>
            <a:p>
              <a:pPr marL="285750" indent="-285750">
                <a:buFont typeface="Arial"/>
                <a:buChar char="•"/>
              </a:pPr>
              <a:r>
                <a:rPr lang="fr-FR" sz="2800" b="1" dirty="0">
                  <a:solidFill>
                    <a:srgbClr val="FF0000"/>
                  </a:solidFill>
                  <a:latin typeface="Helvetica"/>
                </a:rPr>
                <a:t>1 cas sur 19 à 45 ans</a:t>
              </a:r>
              <a:endParaRPr lang="pt-PT" sz="2800" b="1" dirty="0">
                <a:solidFill>
                  <a:srgbClr val="FF0000"/>
                </a:solidFill>
                <a:latin typeface="Helvetica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193072" y="161048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>
                <a:solidFill>
                  <a:srgbClr val="FFFFFF"/>
                </a:solidFill>
                <a:latin typeface="Helvetica"/>
                <a:cs typeface="Helvetica"/>
              </a:rPr>
              <a:t>L’âge maternel avancé </a:t>
            </a:r>
            <a:r>
              <a:rPr lang="fr-FR" sz="2800" spc="100" dirty="0" smtClean="0">
                <a:solidFill>
                  <a:srgbClr val="FFFFFF"/>
                </a:solidFill>
                <a:latin typeface="Helvetica"/>
                <a:cs typeface="Helvetica"/>
              </a:rPr>
              <a:t>| </a:t>
            </a:r>
            <a:r>
              <a:rPr lang="fr-FR" sz="2400" spc="100" dirty="0" smtClean="0">
                <a:solidFill>
                  <a:srgbClr val="FFFFFF"/>
                </a:solidFill>
                <a:latin typeface="Helvetica"/>
                <a:cs typeface="Helvetica"/>
              </a:rPr>
              <a:t>les risques</a:t>
            </a:r>
            <a:endParaRPr lang="fr-FR" sz="2400" spc="1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450" y="6155765"/>
            <a:ext cx="9153450" cy="702235"/>
          </a:xfrm>
          <a:prstGeom prst="rect">
            <a:avLst/>
          </a:prstGeom>
          <a:solidFill>
            <a:srgbClr val="204083"/>
          </a:solidFill>
          <a:ln>
            <a:solidFill>
              <a:srgbClr val="114A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29" y="6288638"/>
            <a:ext cx="423808" cy="436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996" y="6381861"/>
            <a:ext cx="3833069" cy="2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53818" y="1507259"/>
            <a:ext cx="8523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solidFill>
                  <a:srgbClr val="204083"/>
                </a:solidFill>
                <a:latin typeface="Helvetica"/>
                <a:cs typeface="Helvetica"/>
              </a:rPr>
              <a:t>Le risque obstétrique</a:t>
            </a: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60552" y="2153590"/>
            <a:ext cx="7717024" cy="3382658"/>
            <a:chOff x="1060552" y="2153590"/>
            <a:chExt cx="7717024" cy="3382658"/>
          </a:xfrm>
        </p:grpSpPr>
        <p:sp>
          <p:nvSpPr>
            <p:cNvPr id="17" name="Rectangle 16"/>
            <p:cNvSpPr/>
            <p:nvPr/>
          </p:nvSpPr>
          <p:spPr>
            <a:xfrm>
              <a:off x="3697757" y="5228471"/>
              <a:ext cx="47863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Source: Jolly et al,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Human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 Reproduction (2000)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60552" y="2153590"/>
              <a:ext cx="771702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204083"/>
                  </a:solidFill>
                  <a:latin typeface="Helvetica"/>
                  <a:cs typeface="Helvetica"/>
                </a:rPr>
                <a:t>Est toujours augmenté :</a:t>
              </a:r>
            </a:p>
            <a:p>
              <a:pPr marL="457200" indent="-457200">
                <a:buFont typeface="Arial"/>
                <a:buChar char="•"/>
              </a:pPr>
              <a:r>
                <a:rPr lang="fr-FR" sz="2400" dirty="0">
                  <a:solidFill>
                    <a:srgbClr val="204083"/>
                  </a:solidFill>
                  <a:latin typeface="Helvetica"/>
                  <a:cs typeface="Helvetica"/>
                </a:rPr>
                <a:t>Hypertension artérielle</a:t>
              </a:r>
            </a:p>
            <a:p>
              <a:pPr marL="457200" indent="-457200">
                <a:buFont typeface="Arial"/>
                <a:buChar char="•"/>
              </a:pPr>
              <a:r>
                <a:rPr lang="fr-FR" sz="2400" dirty="0">
                  <a:solidFill>
                    <a:srgbClr val="204083"/>
                  </a:solidFill>
                  <a:latin typeface="Helvetica"/>
                  <a:cs typeface="Helvetica"/>
                </a:rPr>
                <a:t>Pré-éclampsie </a:t>
              </a:r>
            </a:p>
            <a:p>
              <a:pPr marL="457200" indent="-457200">
                <a:buFont typeface="Arial"/>
                <a:buChar char="•"/>
              </a:pPr>
              <a:r>
                <a:rPr lang="fr-FR" sz="2400" dirty="0" smtClean="0">
                  <a:solidFill>
                    <a:srgbClr val="204083"/>
                  </a:solidFill>
                  <a:latin typeface="Helvetica"/>
                  <a:cs typeface="Helvetica"/>
                </a:rPr>
                <a:t>Diabète </a:t>
              </a:r>
              <a:r>
                <a:rPr lang="fr-FR" sz="2400" dirty="0">
                  <a:solidFill>
                    <a:srgbClr val="204083"/>
                  </a:solidFill>
                  <a:latin typeface="Helvetica"/>
                  <a:cs typeface="Helvetica"/>
                </a:rPr>
                <a:t>gestationnel</a:t>
              </a:r>
            </a:p>
            <a:p>
              <a:pPr marL="457200" indent="-457200">
                <a:buFont typeface="Arial"/>
                <a:buChar char="•"/>
              </a:pPr>
              <a:r>
                <a:rPr lang="fr-FR" sz="2400" dirty="0">
                  <a:solidFill>
                    <a:srgbClr val="204083"/>
                  </a:solidFill>
                  <a:latin typeface="Helvetica"/>
                  <a:cs typeface="Helvetica"/>
                </a:rPr>
                <a:t>Mortinatalité (0,47% avant 35 ans; 0,61% entre 35 et 40 ans; 0,81% après 40 ans) 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193072" y="161048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>
                <a:solidFill>
                  <a:srgbClr val="FFFFFF"/>
                </a:solidFill>
                <a:latin typeface="Helvetica"/>
                <a:cs typeface="Helvetica"/>
              </a:rPr>
              <a:t>L’âge maternel avancé </a:t>
            </a:r>
            <a:r>
              <a:rPr lang="fr-FR" sz="2800" spc="100" dirty="0" smtClean="0">
                <a:solidFill>
                  <a:srgbClr val="FFFFFF"/>
                </a:solidFill>
                <a:latin typeface="Helvetica"/>
                <a:cs typeface="Helvetica"/>
              </a:rPr>
              <a:t>| </a:t>
            </a:r>
            <a:r>
              <a:rPr lang="fr-FR" sz="2400" spc="100" dirty="0" smtClean="0">
                <a:solidFill>
                  <a:srgbClr val="FFFFFF"/>
                </a:solidFill>
                <a:latin typeface="Helvetica"/>
                <a:cs typeface="Helvetica"/>
              </a:rPr>
              <a:t>les risques</a:t>
            </a:r>
            <a:endParaRPr lang="fr-FR" sz="2400" spc="1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450" y="6155765"/>
            <a:ext cx="9153450" cy="702235"/>
          </a:xfrm>
          <a:prstGeom prst="rect">
            <a:avLst/>
          </a:prstGeom>
          <a:solidFill>
            <a:srgbClr val="204083"/>
          </a:solidFill>
          <a:ln>
            <a:solidFill>
              <a:srgbClr val="114A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29" y="6288638"/>
            <a:ext cx="423808" cy="436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996" y="6381861"/>
            <a:ext cx="3833069" cy="2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53818" y="1184093"/>
            <a:ext cx="8523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solidFill>
                  <a:srgbClr val="204083"/>
                </a:solidFill>
                <a:latin typeface="Helvetica"/>
                <a:cs typeface="Helvetica"/>
              </a:rPr>
              <a:t>Le risque obstétrique</a:t>
            </a: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18" y="1772334"/>
            <a:ext cx="5009669" cy="20898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3072" y="4042680"/>
            <a:ext cx="8712968" cy="2001265"/>
            <a:chOff x="193072" y="4042680"/>
            <a:chExt cx="8712968" cy="2001265"/>
          </a:xfrm>
        </p:grpSpPr>
        <p:sp>
          <p:nvSpPr>
            <p:cNvPr id="18" name="Rectangle 17"/>
            <p:cNvSpPr/>
            <p:nvPr/>
          </p:nvSpPr>
          <p:spPr>
            <a:xfrm>
              <a:off x="253818" y="4042680"/>
              <a:ext cx="852375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i="1" dirty="0">
                  <a:solidFill>
                    <a:srgbClr val="204083"/>
                  </a:solidFill>
                  <a:latin typeface="Helvetica"/>
                  <a:cs typeface="Helvetica"/>
                </a:rPr>
                <a:t>« Les femmes qui accouchent tardivement ont des risques augmentés par rapport à plusieurs complications. Cependant, la plupart de ces risques sont expliqués par les grossesses multiples obtenues depuis des traitements de reproduction assistée  »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3072" y="5520725"/>
              <a:ext cx="87129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Source: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Fitzpatrick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 KE,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Tuffnell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 D,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Kurinczuk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 JJ, Knight M.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Pregnancy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at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very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advanced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maternal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age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: a UK population-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based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cohort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 </a:t>
              </a:r>
              <a:r>
                <a:rPr lang="fr-FR" sz="1400" i="1" dirty="0" err="1">
                  <a:solidFill>
                    <a:srgbClr val="204083"/>
                  </a:solidFill>
                  <a:latin typeface="Helvetica"/>
                </a:rPr>
                <a:t>study</a:t>
              </a:r>
              <a:r>
                <a:rPr lang="fr-FR" sz="1400" i="1" dirty="0">
                  <a:solidFill>
                    <a:srgbClr val="204083"/>
                  </a:solidFill>
                  <a:latin typeface="Helvetica"/>
                </a:rPr>
                <a:t>. BJOG 2016;124:1097–1106.</a:t>
              </a:r>
              <a:r>
                <a:rPr lang="fr-FR" sz="1400" dirty="0">
                  <a:solidFill>
                    <a:srgbClr val="204083"/>
                  </a:solidFill>
                  <a:latin typeface="Helvetica"/>
                </a:rPr>
                <a:t> 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93072" y="161048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>
                <a:solidFill>
                  <a:srgbClr val="FFFFFF"/>
                </a:solidFill>
                <a:latin typeface="Helvetica"/>
                <a:cs typeface="Helvetica"/>
              </a:rPr>
              <a:t>L’âge maternel avancé </a:t>
            </a:r>
            <a:r>
              <a:rPr lang="fr-FR" sz="2800" spc="100" dirty="0" smtClean="0">
                <a:solidFill>
                  <a:srgbClr val="FFFFFF"/>
                </a:solidFill>
                <a:latin typeface="Helvetica"/>
                <a:cs typeface="Helvetica"/>
              </a:rPr>
              <a:t>| </a:t>
            </a:r>
            <a:r>
              <a:rPr lang="fr-FR" sz="2400" spc="100" dirty="0" smtClean="0">
                <a:solidFill>
                  <a:srgbClr val="FFFFFF"/>
                </a:solidFill>
                <a:latin typeface="Helvetica"/>
                <a:cs typeface="Helvetica"/>
              </a:rPr>
              <a:t>les risques</a:t>
            </a:r>
            <a:endParaRPr lang="fr-FR" sz="2400" spc="1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450" y="6155765"/>
            <a:ext cx="9153450" cy="702235"/>
          </a:xfrm>
          <a:prstGeom prst="rect">
            <a:avLst/>
          </a:prstGeom>
          <a:solidFill>
            <a:srgbClr val="204083"/>
          </a:solidFill>
          <a:ln>
            <a:solidFill>
              <a:srgbClr val="114A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29" y="6288638"/>
            <a:ext cx="423808" cy="436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996" y="6381861"/>
            <a:ext cx="3833069" cy="2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7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41172" y="2189588"/>
            <a:ext cx="8523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Les risques augmentent significativement, mais </a:t>
            </a:r>
            <a:r>
              <a:rPr lang="fr-FR" dirty="0" smtClean="0">
                <a:solidFill>
                  <a:srgbClr val="204083"/>
                </a:solidFill>
                <a:latin typeface="Helvetica"/>
                <a:cs typeface="Helvetica"/>
              </a:rPr>
              <a:t>leur </a:t>
            </a: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incidence relative reste faible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2283" y="2905281"/>
            <a:ext cx="85237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Il faut donc :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Évaluer individuellement chaque femme et les risques associés à une possible grossesse </a:t>
            </a:r>
            <a:r>
              <a:rPr lang="mr-IN" dirty="0">
                <a:solidFill>
                  <a:srgbClr val="204083"/>
                </a:solidFill>
                <a:latin typeface="Helvetica"/>
                <a:cs typeface="Helvetica"/>
              </a:rPr>
              <a:t>–</a:t>
            </a: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 </a:t>
            </a:r>
            <a:r>
              <a:rPr lang="fr-FR" b="1" u="sng" dirty="0">
                <a:solidFill>
                  <a:srgbClr val="204083"/>
                </a:solidFill>
                <a:latin typeface="Helvetica"/>
                <a:cs typeface="Helvetica"/>
              </a:rPr>
              <a:t>car toutes les patientes sont différentes !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Informer </a:t>
            </a:r>
            <a:r>
              <a:rPr lang="fr-FR" dirty="0" smtClean="0">
                <a:solidFill>
                  <a:srgbClr val="204083"/>
                </a:solidFill>
                <a:latin typeface="Helvetica"/>
                <a:cs typeface="Helvetica"/>
              </a:rPr>
              <a:t>et discuter avec la patiente </a:t>
            </a: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sur les problèmes qui se posent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Prendre des décisions informées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Éviter les grossesses multiples</a:t>
            </a:r>
          </a:p>
          <a:p>
            <a:pPr marL="285750" indent="-285750">
              <a:buFont typeface="Arial"/>
              <a:buChar char="•"/>
            </a:pP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2283" y="5196464"/>
            <a:ext cx="8523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solidFill>
                  <a:srgbClr val="204083"/>
                </a:solidFill>
                <a:latin typeface="Helvetica"/>
                <a:cs typeface="Helvetica"/>
              </a:rPr>
              <a:t>…</a:t>
            </a:r>
            <a:r>
              <a:rPr lang="fr-CA" dirty="0" smtClean="0">
                <a:solidFill>
                  <a:srgbClr val="204083"/>
                </a:solidFill>
                <a:latin typeface="Helvetica"/>
                <a:cs typeface="Helvetica"/>
              </a:rPr>
              <a:t>et continuer </a:t>
            </a:r>
            <a:r>
              <a:rPr lang="fr-CA" dirty="0">
                <a:solidFill>
                  <a:srgbClr val="204083"/>
                </a:solidFill>
                <a:latin typeface="Helvetica"/>
                <a:cs typeface="Helvetica"/>
              </a:rPr>
              <a:t>seulement </a:t>
            </a:r>
            <a:r>
              <a:rPr lang="fr-CA" dirty="0" smtClean="0">
                <a:solidFill>
                  <a:srgbClr val="204083"/>
                </a:solidFill>
                <a:latin typeface="Helvetica"/>
                <a:cs typeface="Helvetica"/>
              </a:rPr>
              <a:t>s’il y a très peu </a:t>
            </a:r>
            <a:r>
              <a:rPr lang="fr-CA" smtClean="0">
                <a:solidFill>
                  <a:srgbClr val="204083"/>
                </a:solidFill>
                <a:latin typeface="Helvetica"/>
                <a:cs typeface="Helvetica"/>
              </a:rPr>
              <a:t>de risques </a:t>
            </a:r>
            <a:r>
              <a:rPr lang="fr-CA" dirty="0" smtClean="0">
                <a:solidFill>
                  <a:srgbClr val="204083"/>
                </a:solidFill>
                <a:latin typeface="Helvetica"/>
                <a:cs typeface="Helvetica"/>
              </a:rPr>
              <a:t>pour </a:t>
            </a:r>
            <a:r>
              <a:rPr lang="fr-CA" dirty="0">
                <a:solidFill>
                  <a:srgbClr val="204083"/>
                </a:solidFill>
                <a:latin typeface="Helvetica"/>
                <a:cs typeface="Helvetica"/>
              </a:rPr>
              <a:t>la patiente </a:t>
            </a:r>
            <a:r>
              <a:rPr lang="fr-CA" dirty="0" smtClean="0">
                <a:solidFill>
                  <a:srgbClr val="204083"/>
                </a:solidFill>
                <a:latin typeface="Helvetica"/>
                <a:cs typeface="Helvetica"/>
              </a:rPr>
              <a:t>ainsi que pour </a:t>
            </a:r>
            <a:r>
              <a:rPr lang="fr-CA" dirty="0">
                <a:solidFill>
                  <a:srgbClr val="204083"/>
                </a:solidFill>
                <a:latin typeface="Helvetica"/>
                <a:cs typeface="Helvetica"/>
              </a:rPr>
              <a:t>le bébé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193072" y="161048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>
                <a:solidFill>
                  <a:srgbClr val="FFFFFF"/>
                </a:solidFill>
                <a:latin typeface="Helvetica"/>
                <a:cs typeface="Helvetica"/>
              </a:rPr>
              <a:t>L’âge maternel avancé </a:t>
            </a:r>
            <a:r>
              <a:rPr lang="fr-FR" sz="2800" spc="100" dirty="0" smtClean="0">
                <a:solidFill>
                  <a:srgbClr val="FFFFFF"/>
                </a:solidFill>
                <a:latin typeface="Helvetica"/>
                <a:cs typeface="Helvetica"/>
              </a:rPr>
              <a:t>| </a:t>
            </a:r>
            <a:r>
              <a:rPr lang="fr-FR" sz="2400" spc="100" dirty="0" smtClean="0">
                <a:solidFill>
                  <a:srgbClr val="FFFFFF"/>
                </a:solidFill>
                <a:latin typeface="Helvetica"/>
                <a:cs typeface="Helvetica"/>
              </a:rPr>
              <a:t>les risques</a:t>
            </a:r>
            <a:endParaRPr lang="fr-FR" sz="2400" spc="1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3818" y="1184093"/>
            <a:ext cx="8523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solidFill>
                  <a:srgbClr val="204083"/>
                </a:solidFill>
                <a:latin typeface="Helvetica"/>
                <a:cs typeface="Helvetica"/>
              </a:rPr>
              <a:t>Le risque obstétrique</a:t>
            </a: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450" y="6155765"/>
            <a:ext cx="9153450" cy="702235"/>
          </a:xfrm>
          <a:prstGeom prst="rect">
            <a:avLst/>
          </a:prstGeom>
          <a:solidFill>
            <a:srgbClr val="204083"/>
          </a:solidFill>
          <a:ln>
            <a:solidFill>
              <a:srgbClr val="114A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29" y="6288638"/>
            <a:ext cx="423808" cy="436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996" y="6381861"/>
            <a:ext cx="3833069" cy="2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3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41172" y="2189588"/>
            <a:ext cx="85237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Dans des cas plus compliqués (patientes porteuses d’infections telles que l’HIV, l’HBV ou l’HCV, patientes transplantées, patientes atteintes de maladies rares, etc.) 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3819" y="3043171"/>
            <a:ext cx="8523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Collaborer avec l’équipe médicale qui suit habituellement la patiente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Avoir son accord ainsi que son autorisation pour le traitement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04083"/>
                </a:solidFill>
                <a:latin typeface="Helvetica"/>
                <a:cs typeface="Helvetica"/>
              </a:rPr>
              <a:t>Développer et discuter ensemble le protocole de traitement </a:t>
            </a:r>
          </a:p>
          <a:p>
            <a:pPr marL="285750" indent="-285750">
              <a:buFont typeface="Arial"/>
              <a:buChar char="•"/>
            </a:pP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1172" y="4498718"/>
            <a:ext cx="85237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solidFill>
                  <a:srgbClr val="204083"/>
                </a:solidFill>
                <a:latin typeface="Helvetica"/>
                <a:cs typeface="Helvetica"/>
              </a:rPr>
              <a:t>Les patientes à haut risque sont toujours accompagnées et évaluées par leurs médecins </a:t>
            </a:r>
            <a:r>
              <a:rPr lang="fr-CA" dirty="0" smtClean="0">
                <a:solidFill>
                  <a:srgbClr val="204083"/>
                </a:solidFill>
                <a:latin typeface="Helvetica"/>
                <a:cs typeface="Helvetica"/>
              </a:rPr>
              <a:t>du pays </a:t>
            </a:r>
            <a:r>
              <a:rPr lang="fr-CA" dirty="0">
                <a:solidFill>
                  <a:srgbClr val="204083"/>
                </a:solidFill>
                <a:latin typeface="Helvetica"/>
                <a:cs typeface="Helvetica"/>
              </a:rPr>
              <a:t>d’origine et par notre </a:t>
            </a:r>
            <a:r>
              <a:rPr lang="fr-CA" dirty="0" smtClean="0">
                <a:solidFill>
                  <a:srgbClr val="204083"/>
                </a:solidFill>
                <a:latin typeface="Helvetica"/>
                <a:cs typeface="Helvetica"/>
              </a:rPr>
              <a:t>médecin - </a:t>
            </a:r>
            <a:r>
              <a:rPr lang="fr-CA" smtClean="0">
                <a:solidFill>
                  <a:srgbClr val="204083"/>
                </a:solidFill>
                <a:latin typeface="Helvetica"/>
                <a:cs typeface="Helvetica"/>
              </a:rPr>
              <a:t>obstétricien  </a:t>
            </a:r>
            <a:r>
              <a:rPr lang="fr-CA" b="1" u="sng" dirty="0">
                <a:solidFill>
                  <a:srgbClr val="204083"/>
                </a:solidFill>
                <a:latin typeface="Helvetica"/>
                <a:cs typeface="Helvetica"/>
              </a:rPr>
              <a:t>avant</a:t>
            </a:r>
            <a:r>
              <a:rPr lang="fr-CA" b="1" dirty="0">
                <a:solidFill>
                  <a:srgbClr val="204083"/>
                </a:solidFill>
                <a:latin typeface="Helvetica"/>
                <a:cs typeface="Helvetica"/>
              </a:rPr>
              <a:t> </a:t>
            </a:r>
            <a:r>
              <a:rPr lang="fr-CA" dirty="0">
                <a:solidFill>
                  <a:srgbClr val="204083"/>
                </a:solidFill>
                <a:latin typeface="Helvetica"/>
                <a:cs typeface="Helvetica"/>
              </a:rPr>
              <a:t>le début du traitement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193072" y="161048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>
                <a:solidFill>
                  <a:srgbClr val="FFFFFF"/>
                </a:solidFill>
                <a:latin typeface="Helvetica"/>
                <a:cs typeface="Helvetica"/>
              </a:rPr>
              <a:t>L’âge maternel avancé </a:t>
            </a:r>
            <a:r>
              <a:rPr lang="fr-FR" sz="2800" spc="100" dirty="0" smtClean="0">
                <a:solidFill>
                  <a:srgbClr val="FFFFFF"/>
                </a:solidFill>
                <a:latin typeface="Helvetica"/>
                <a:cs typeface="Helvetica"/>
              </a:rPr>
              <a:t>| </a:t>
            </a:r>
            <a:r>
              <a:rPr lang="fr-FR" sz="2400" spc="100" dirty="0" smtClean="0">
                <a:solidFill>
                  <a:srgbClr val="FFFFFF"/>
                </a:solidFill>
                <a:latin typeface="Helvetica"/>
                <a:cs typeface="Helvetica"/>
              </a:rPr>
              <a:t>les risques</a:t>
            </a:r>
            <a:endParaRPr lang="fr-FR" sz="2400" spc="1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3818" y="1184093"/>
            <a:ext cx="8523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solidFill>
                  <a:srgbClr val="204083"/>
                </a:solidFill>
                <a:latin typeface="Helvetica"/>
                <a:cs typeface="Helvetica"/>
              </a:rPr>
              <a:t>Le risque obstétrique</a:t>
            </a: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450" y="6155765"/>
            <a:ext cx="9153450" cy="702235"/>
          </a:xfrm>
          <a:prstGeom prst="rect">
            <a:avLst/>
          </a:prstGeom>
          <a:solidFill>
            <a:srgbClr val="204083"/>
          </a:solidFill>
          <a:ln>
            <a:solidFill>
              <a:srgbClr val="114A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29" y="6288638"/>
            <a:ext cx="423808" cy="436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996" y="6381861"/>
            <a:ext cx="3833069" cy="2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5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53818" y="1184093"/>
            <a:ext cx="8523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solidFill>
                  <a:srgbClr val="204083"/>
                </a:solidFill>
                <a:latin typeface="Helvetica"/>
                <a:cs typeface="Helvetica"/>
              </a:rPr>
              <a:t>L’évaluation initiale</a:t>
            </a: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endParaRPr lang="fr-FR" dirty="0">
              <a:solidFill>
                <a:srgbClr val="204083"/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8352" y="1866422"/>
            <a:ext cx="8589805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204083"/>
                </a:solidFill>
                <a:latin typeface="Helvetica"/>
                <a:cs typeface="Helvetica"/>
              </a:rPr>
              <a:t>Cette étape comprend :</a:t>
            </a:r>
          </a:p>
          <a:p>
            <a:endParaRPr lang="fr-FR" sz="2800" dirty="0">
              <a:solidFill>
                <a:srgbClr val="204083"/>
              </a:solidFill>
              <a:latin typeface="Helvetica"/>
              <a:cs typeface="Helvetica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400" dirty="0">
                <a:solidFill>
                  <a:srgbClr val="204083"/>
                </a:solidFill>
                <a:latin typeface="Helvetica"/>
                <a:cs typeface="Helvetica"/>
              </a:rPr>
              <a:t>L’évaluation du </a:t>
            </a:r>
            <a:r>
              <a:rPr lang="fr-FR" sz="2400" dirty="0" smtClean="0">
                <a:solidFill>
                  <a:srgbClr val="204083"/>
                </a:solidFill>
                <a:latin typeface="Helvetica"/>
                <a:cs typeface="Helvetica"/>
              </a:rPr>
              <a:t>risque de la grossesse est de vérifier </a:t>
            </a:r>
            <a:r>
              <a:rPr lang="fr-FR" sz="2400" dirty="0">
                <a:solidFill>
                  <a:srgbClr val="204083"/>
                </a:solidFill>
                <a:latin typeface="Helvetica"/>
                <a:cs typeface="Helvetica"/>
              </a:rPr>
              <a:t>si </a:t>
            </a:r>
            <a:r>
              <a:rPr lang="fr-FR" sz="2400" smtClean="0">
                <a:solidFill>
                  <a:srgbClr val="204083"/>
                </a:solidFill>
                <a:latin typeface="Helvetica"/>
                <a:cs typeface="Helvetica"/>
              </a:rPr>
              <a:t>celui-</a:t>
            </a:r>
            <a:r>
              <a:rPr lang="fr-FR" sz="2400">
                <a:solidFill>
                  <a:srgbClr val="204083"/>
                </a:solidFill>
                <a:latin typeface="Helvetica"/>
                <a:cs typeface="Helvetica"/>
              </a:rPr>
              <a:t>ci </a:t>
            </a:r>
            <a:r>
              <a:rPr lang="fr-FR" sz="2400" smtClean="0">
                <a:solidFill>
                  <a:srgbClr val="204083"/>
                </a:solidFill>
                <a:latin typeface="Helvetica"/>
                <a:cs typeface="Helvetica"/>
              </a:rPr>
              <a:t>existe.</a:t>
            </a:r>
            <a:endParaRPr lang="fr-FR" sz="2400" dirty="0">
              <a:solidFill>
                <a:srgbClr val="204083"/>
              </a:solidFill>
              <a:latin typeface="Helvetica"/>
              <a:cs typeface="Helvetica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400" dirty="0">
                <a:solidFill>
                  <a:srgbClr val="204083"/>
                </a:solidFill>
                <a:latin typeface="Helvetica"/>
                <a:cs typeface="Helvetica"/>
              </a:rPr>
              <a:t>Étude hormonale de la patiente :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2400" dirty="0">
                <a:solidFill>
                  <a:srgbClr val="204083"/>
                </a:solidFill>
                <a:latin typeface="Helvetica"/>
                <a:cs typeface="Helvetica"/>
              </a:rPr>
              <a:t>Est-ce possible avec les ovocytes de la patiente ?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2400" dirty="0">
                <a:solidFill>
                  <a:srgbClr val="204083"/>
                </a:solidFill>
                <a:latin typeface="Helvetica"/>
                <a:cs typeface="Helvetica"/>
              </a:rPr>
              <a:t>Don d’ovocytes ?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2400" dirty="0">
                <a:solidFill>
                  <a:srgbClr val="204083"/>
                </a:solidFill>
                <a:latin typeface="Helvetica"/>
                <a:cs typeface="Helvetica"/>
              </a:rPr>
              <a:t>Évaluation de l’utérus et organisation du traitement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"/>
            <a:ext cx="9143999" cy="865818"/>
          </a:xfrm>
          <a:prstGeom prst="rect">
            <a:avLst/>
          </a:prstGeom>
          <a:solidFill>
            <a:srgbClr val="00AEC6"/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Helvetica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" y="161048"/>
            <a:ext cx="91439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800" spc="100" dirty="0">
                <a:solidFill>
                  <a:srgbClr val="FFFFFF"/>
                </a:solidFill>
                <a:latin typeface="Helvetica"/>
                <a:cs typeface="Helvetica"/>
              </a:rPr>
              <a:t>L’âge maternel avancé </a:t>
            </a:r>
            <a:r>
              <a:rPr lang="fr-FR" sz="2800" spc="100" dirty="0" smtClean="0">
                <a:solidFill>
                  <a:srgbClr val="FFFFFF"/>
                </a:solidFill>
                <a:latin typeface="Helvetica"/>
                <a:cs typeface="Helvetica"/>
              </a:rPr>
              <a:t>| </a:t>
            </a:r>
            <a:r>
              <a:rPr lang="fr-FR" sz="2000" spc="100" dirty="0" smtClean="0">
                <a:solidFill>
                  <a:schemeClr val="bg1"/>
                </a:solidFill>
                <a:latin typeface="Helvetica"/>
                <a:cs typeface="Helvetica"/>
              </a:rPr>
              <a:t>comment </a:t>
            </a:r>
            <a:r>
              <a:rPr lang="fr-FR" sz="2000" spc="100" dirty="0">
                <a:solidFill>
                  <a:schemeClr val="bg1"/>
                </a:solidFill>
                <a:latin typeface="Helvetica"/>
                <a:cs typeface="Helvetica"/>
              </a:rPr>
              <a:t>faire pour tomber enceinte ? </a:t>
            </a:r>
          </a:p>
        </p:txBody>
      </p:sp>
      <p:sp>
        <p:nvSpPr>
          <p:cNvPr id="6" name="Rectangle 5"/>
          <p:cNvSpPr/>
          <p:nvPr/>
        </p:nvSpPr>
        <p:spPr>
          <a:xfrm>
            <a:off x="-9450" y="6155765"/>
            <a:ext cx="9153450" cy="702235"/>
          </a:xfrm>
          <a:prstGeom prst="rect">
            <a:avLst/>
          </a:prstGeom>
          <a:solidFill>
            <a:srgbClr val="204083"/>
          </a:solidFill>
          <a:ln>
            <a:solidFill>
              <a:srgbClr val="114A8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29" y="6288638"/>
            <a:ext cx="423808" cy="436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996" y="6381861"/>
            <a:ext cx="3833069" cy="2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8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7248</TotalTime>
  <Words>1120</Words>
  <Application>Microsoft Office PowerPoint</Application>
  <PresentationFormat>Affichage à l'écran (4:3)</PresentationFormat>
  <Paragraphs>179</Paragraphs>
  <Slides>25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Calibri</vt:lpstr>
      <vt:lpstr>Helvetica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Laura Moreira</dc:creator>
  <cp:keywords/>
  <dc:description/>
  <cp:lastModifiedBy>Christelle J</cp:lastModifiedBy>
  <cp:revision>181</cp:revision>
  <cp:lastPrinted>2017-05-03T15:01:07Z</cp:lastPrinted>
  <dcterms:created xsi:type="dcterms:W3CDTF">2015-09-30T15:53:00Z</dcterms:created>
  <dcterms:modified xsi:type="dcterms:W3CDTF">2018-03-19T15:25:03Z</dcterms:modified>
  <cp:category/>
</cp:coreProperties>
</file>